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1" r:id="rId4"/>
  </p:sldMasterIdLst>
  <p:notesMasterIdLst>
    <p:notesMasterId r:id="rId56"/>
  </p:notesMasterIdLst>
  <p:sldIdLst>
    <p:sldId id="277" r:id="rId5"/>
    <p:sldId id="572" r:id="rId6"/>
    <p:sldId id="474" r:id="rId7"/>
    <p:sldId id="573" r:id="rId8"/>
    <p:sldId id="571" r:id="rId9"/>
    <p:sldId id="574" r:id="rId10"/>
    <p:sldId id="576" r:id="rId11"/>
    <p:sldId id="577" r:id="rId12"/>
    <p:sldId id="578" r:id="rId13"/>
    <p:sldId id="579" r:id="rId14"/>
    <p:sldId id="580" r:id="rId15"/>
    <p:sldId id="581" r:id="rId16"/>
    <p:sldId id="582" r:id="rId17"/>
    <p:sldId id="584" r:id="rId18"/>
    <p:sldId id="585" r:id="rId19"/>
    <p:sldId id="586" r:id="rId20"/>
    <p:sldId id="583" r:id="rId21"/>
    <p:sldId id="587" r:id="rId22"/>
    <p:sldId id="588" r:id="rId23"/>
    <p:sldId id="589" r:id="rId24"/>
    <p:sldId id="590" r:id="rId25"/>
    <p:sldId id="591" r:id="rId26"/>
    <p:sldId id="592" r:id="rId27"/>
    <p:sldId id="593" r:id="rId28"/>
    <p:sldId id="594" r:id="rId29"/>
    <p:sldId id="595" r:id="rId30"/>
    <p:sldId id="596" r:id="rId31"/>
    <p:sldId id="597" r:id="rId32"/>
    <p:sldId id="598" r:id="rId33"/>
    <p:sldId id="599" r:id="rId34"/>
    <p:sldId id="600" r:id="rId35"/>
    <p:sldId id="601" r:id="rId36"/>
    <p:sldId id="602" r:id="rId37"/>
    <p:sldId id="603" r:id="rId38"/>
    <p:sldId id="604" r:id="rId39"/>
    <p:sldId id="605" r:id="rId40"/>
    <p:sldId id="606" r:id="rId41"/>
    <p:sldId id="607" r:id="rId42"/>
    <p:sldId id="608" r:id="rId43"/>
    <p:sldId id="609" r:id="rId44"/>
    <p:sldId id="610" r:id="rId45"/>
    <p:sldId id="613" r:id="rId46"/>
    <p:sldId id="614" r:id="rId47"/>
    <p:sldId id="615" r:id="rId48"/>
    <p:sldId id="621" r:id="rId49"/>
    <p:sldId id="616" r:id="rId50"/>
    <p:sldId id="617" r:id="rId51"/>
    <p:sldId id="618" r:id="rId52"/>
    <p:sldId id="619" r:id="rId53"/>
    <p:sldId id="620" r:id="rId54"/>
    <p:sldId id="622" r:id="rId5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3138"/>
    <a:srgbClr val="019439"/>
    <a:srgbClr val="E94E1B"/>
    <a:srgbClr val="A4CF3B"/>
    <a:srgbClr val="539348"/>
    <a:srgbClr val="E9EBF5"/>
    <a:srgbClr val="258C39"/>
    <a:srgbClr val="EBF1E9"/>
    <a:srgbClr val="B9BDB8"/>
    <a:srgbClr val="3857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Estilo temático 1 - Énfasis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Estilo claro 3 - Acento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16DA210-FB5B-4158-B5E0-FEB733F419BA}" styleName="Estilo clar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0A1B5D5-9B99-4C35-A422-299274C87663}" styleName="Estilo medio 1 - Énfasi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004" autoAdjust="0"/>
    <p:restoredTop sz="94354" autoAdjust="0"/>
  </p:normalViewPr>
  <p:slideViewPr>
    <p:cSldViewPr snapToGrid="0">
      <p:cViewPr varScale="1">
        <p:scale>
          <a:sx n="107" d="100"/>
          <a:sy n="107" d="100"/>
        </p:scale>
        <p:origin x="504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5784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1584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viewProps" Target="viewProps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presProps" Target="presProp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6F14D0-3AB1-B641-ACE4-E4DE18331FD9}" type="datetimeFigureOut">
              <a:rPr lang="en-US" smtClean="0"/>
              <a:t>8/20/2021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6483D1-5AF1-9E4C-A0EB-D9441BE8E7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3075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DD8B36-16CD-46A7-AF2F-AE840F34D0F1}" type="slidenum">
              <a:rPr lang="id-ID" smtClean="0"/>
              <a:t>2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996857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DD8B36-16CD-46A7-AF2F-AE840F34D0F1}" type="slidenum">
              <a:rPr lang="id-ID" smtClean="0"/>
              <a:t>11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441005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DD8B36-16CD-46A7-AF2F-AE840F34D0F1}" type="slidenum">
              <a:rPr lang="id-ID" smtClean="0"/>
              <a:t>12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295058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DD8B36-16CD-46A7-AF2F-AE840F34D0F1}" type="slidenum">
              <a:rPr lang="id-ID" smtClean="0"/>
              <a:t>13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1977935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DD8B36-16CD-46A7-AF2F-AE840F34D0F1}" type="slidenum">
              <a:rPr lang="id-ID" smtClean="0"/>
              <a:t>14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072424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DD8B36-16CD-46A7-AF2F-AE840F34D0F1}" type="slidenum">
              <a:rPr lang="id-ID" smtClean="0"/>
              <a:t>15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8077929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DD8B36-16CD-46A7-AF2F-AE840F34D0F1}" type="slidenum">
              <a:rPr lang="id-ID" smtClean="0"/>
              <a:t>16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495554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DD8B36-16CD-46A7-AF2F-AE840F34D0F1}" type="slidenum">
              <a:rPr lang="id-ID" smtClean="0"/>
              <a:t>17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95900251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DD8B36-16CD-46A7-AF2F-AE840F34D0F1}" type="slidenum">
              <a:rPr lang="id-ID" smtClean="0"/>
              <a:t>18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1017084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DD8B36-16CD-46A7-AF2F-AE840F34D0F1}" type="slidenum">
              <a:rPr lang="id-ID" smtClean="0"/>
              <a:t>19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68533485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DD8B36-16CD-46A7-AF2F-AE840F34D0F1}" type="slidenum">
              <a:rPr lang="id-ID" smtClean="0"/>
              <a:t>20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788337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DD8B36-16CD-46A7-AF2F-AE840F34D0F1}" type="slidenum">
              <a:rPr lang="id-ID" smtClean="0"/>
              <a:t>3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7997504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DD8B36-16CD-46A7-AF2F-AE840F34D0F1}" type="slidenum">
              <a:rPr lang="id-ID" smtClean="0"/>
              <a:t>21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46942344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DD8B36-16CD-46A7-AF2F-AE840F34D0F1}" type="slidenum">
              <a:rPr lang="id-ID" smtClean="0"/>
              <a:t>22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9879079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DD8B36-16CD-46A7-AF2F-AE840F34D0F1}" type="slidenum">
              <a:rPr lang="id-ID" smtClean="0"/>
              <a:t>23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3255992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DD8B36-16CD-46A7-AF2F-AE840F34D0F1}" type="slidenum">
              <a:rPr lang="id-ID" smtClean="0"/>
              <a:t>24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5974265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DD8B36-16CD-46A7-AF2F-AE840F34D0F1}" type="slidenum">
              <a:rPr lang="id-ID" smtClean="0"/>
              <a:t>25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91246238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DD8B36-16CD-46A7-AF2F-AE840F34D0F1}" type="slidenum">
              <a:rPr lang="id-ID" smtClean="0"/>
              <a:t>26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3238630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DD8B36-16CD-46A7-AF2F-AE840F34D0F1}" type="slidenum">
              <a:rPr lang="id-ID" smtClean="0"/>
              <a:t>27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5863559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DD8B36-16CD-46A7-AF2F-AE840F34D0F1}" type="slidenum">
              <a:rPr lang="id-ID" smtClean="0"/>
              <a:t>28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0072078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DD8B36-16CD-46A7-AF2F-AE840F34D0F1}" type="slidenum">
              <a:rPr lang="id-ID" smtClean="0"/>
              <a:t>29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2466146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DD8B36-16CD-46A7-AF2F-AE840F34D0F1}" type="slidenum">
              <a:rPr lang="id-ID" smtClean="0"/>
              <a:t>30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902552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DD8B36-16CD-46A7-AF2F-AE840F34D0F1}" type="slidenum">
              <a:rPr lang="id-ID" smtClean="0"/>
              <a:t>4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2308851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DD8B36-16CD-46A7-AF2F-AE840F34D0F1}" type="slidenum">
              <a:rPr lang="id-ID" smtClean="0"/>
              <a:t>31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7776842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DD8B36-16CD-46A7-AF2F-AE840F34D0F1}" type="slidenum">
              <a:rPr lang="id-ID" smtClean="0"/>
              <a:t>32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28400798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DD8B36-16CD-46A7-AF2F-AE840F34D0F1}" type="slidenum">
              <a:rPr lang="id-ID" smtClean="0"/>
              <a:t>33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7614388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DD8B36-16CD-46A7-AF2F-AE840F34D0F1}" type="slidenum">
              <a:rPr lang="id-ID" smtClean="0"/>
              <a:t>34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9133446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DD8B36-16CD-46A7-AF2F-AE840F34D0F1}" type="slidenum">
              <a:rPr lang="id-ID" smtClean="0"/>
              <a:t>35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68083758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DD8B36-16CD-46A7-AF2F-AE840F34D0F1}" type="slidenum">
              <a:rPr lang="id-ID" smtClean="0"/>
              <a:t>36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36430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DD8B36-16CD-46A7-AF2F-AE840F34D0F1}" type="slidenum">
              <a:rPr lang="id-ID" smtClean="0"/>
              <a:t>37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9949785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DD8B36-16CD-46A7-AF2F-AE840F34D0F1}" type="slidenum">
              <a:rPr lang="id-ID" smtClean="0"/>
              <a:t>38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6396845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DD8B36-16CD-46A7-AF2F-AE840F34D0F1}" type="slidenum">
              <a:rPr lang="id-ID" smtClean="0"/>
              <a:t>39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5832606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DD8B36-16CD-46A7-AF2F-AE840F34D0F1}" type="slidenum">
              <a:rPr lang="id-ID" smtClean="0"/>
              <a:t>40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8826741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DD8B36-16CD-46A7-AF2F-AE840F34D0F1}" type="slidenum">
              <a:rPr lang="id-ID" smtClean="0"/>
              <a:t>5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6356852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DD8B36-16CD-46A7-AF2F-AE840F34D0F1}" type="slidenum">
              <a:rPr lang="id-ID" smtClean="0"/>
              <a:t>41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03445572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DD8B36-16CD-46A7-AF2F-AE840F34D0F1}" type="slidenum">
              <a:rPr lang="id-ID" smtClean="0"/>
              <a:t>42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25453880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DD8B36-16CD-46A7-AF2F-AE840F34D0F1}" type="slidenum">
              <a:rPr lang="id-ID" smtClean="0"/>
              <a:t>43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27575004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DD8B36-16CD-46A7-AF2F-AE840F34D0F1}" type="slidenum">
              <a:rPr lang="id-ID" smtClean="0"/>
              <a:t>44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5973683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DD8B36-16CD-46A7-AF2F-AE840F34D0F1}" type="slidenum">
              <a:rPr lang="id-ID" smtClean="0"/>
              <a:t>45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5972240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DD8B36-16CD-46A7-AF2F-AE840F34D0F1}" type="slidenum">
              <a:rPr lang="id-ID" smtClean="0"/>
              <a:t>46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12605822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DD8B36-16CD-46A7-AF2F-AE840F34D0F1}" type="slidenum">
              <a:rPr lang="id-ID" smtClean="0"/>
              <a:t>47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19937134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DD8B36-16CD-46A7-AF2F-AE840F34D0F1}" type="slidenum">
              <a:rPr lang="id-ID" smtClean="0"/>
              <a:t>48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981157382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DD8B36-16CD-46A7-AF2F-AE840F34D0F1}" type="slidenum">
              <a:rPr lang="id-ID" smtClean="0"/>
              <a:t>49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61049826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DD8B36-16CD-46A7-AF2F-AE840F34D0F1}" type="slidenum">
              <a:rPr lang="id-ID" smtClean="0"/>
              <a:t>50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447365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DD8B36-16CD-46A7-AF2F-AE840F34D0F1}" type="slidenum">
              <a:rPr lang="id-ID" smtClean="0"/>
              <a:t>6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6196134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DD8B36-16CD-46A7-AF2F-AE840F34D0F1}" type="slidenum">
              <a:rPr lang="id-ID" smtClean="0"/>
              <a:t>51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9602946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DD8B36-16CD-46A7-AF2F-AE840F34D0F1}" type="slidenum">
              <a:rPr lang="id-ID" smtClean="0"/>
              <a:t>7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70851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DD8B36-16CD-46A7-AF2F-AE840F34D0F1}" type="slidenum">
              <a:rPr lang="id-ID" smtClean="0"/>
              <a:t>8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936797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DD8B36-16CD-46A7-AF2F-AE840F34D0F1}" type="slidenum">
              <a:rPr lang="id-ID" smtClean="0"/>
              <a:t>9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168625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DD8B36-16CD-46A7-AF2F-AE840F34D0F1}" type="slidenum">
              <a:rPr lang="id-ID" smtClean="0"/>
              <a:t>10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7900155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89CD4-AD1F-4377-8C35-6B4AD747E0CD}" type="datetimeFigureOut">
              <a:rPr lang="es-CO" smtClean="0"/>
              <a:t>20/08/2021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F61F7-CD62-4037-B042-AF516C8836A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842736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89CD4-AD1F-4377-8C35-6B4AD747E0CD}" type="datetimeFigureOut">
              <a:rPr lang="es-CO" smtClean="0"/>
              <a:t>20/08/2021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F61F7-CD62-4037-B042-AF516C8836A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297089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89CD4-AD1F-4377-8C35-6B4AD747E0CD}" type="datetimeFigureOut">
              <a:rPr lang="es-CO" smtClean="0"/>
              <a:t>20/08/2021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F61F7-CD62-4037-B042-AF516C8836A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84401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Push from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8C244F0-9364-438B-A752-A8B56DD4506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-1"/>
            <a:ext cx="10580915" cy="6858001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9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19985415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accel="50000" decel="50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0 L -0.16042 -0.00093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021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F5FBAC-6A80-49E3-9C2D-008A1CAFEF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434975"/>
          </a:xfrm>
        </p:spPr>
        <p:txBody>
          <a:bodyPr>
            <a:normAutofit/>
          </a:bodyPr>
          <a:lstStyle>
            <a:lvl1pPr algn="ctr">
              <a:defRPr sz="1800">
                <a:latin typeface="Raleway SemiBold" panose="020B07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D5177A-CC64-4E50-9B36-B6148E7D07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50" y="866775"/>
            <a:ext cx="7886700" cy="190500"/>
          </a:xfrm>
        </p:spPr>
        <p:txBody>
          <a:bodyPr>
            <a:noAutofit/>
          </a:bodyPr>
          <a:lstStyle>
            <a:lvl1pPr marL="0" indent="0" algn="ctr">
              <a:buNone/>
              <a:defRPr sz="825">
                <a:solidFill>
                  <a:schemeClr val="bg1"/>
                </a:solidFill>
                <a:latin typeface="Raleway Thin" panose="020B0203030101060003" pitchFamily="34" charset="0"/>
              </a:defRPr>
            </a:lvl1pPr>
          </a:lstStyle>
          <a:p>
            <a:pPr lvl="0"/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3924178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build="p">
        <p:tmplLst>
          <p:tmpl lvl="1">
            <p:tnLst>
              <p:par>
                <p:cTn presetID="2" presetClass="entr" presetSubtype="1" decel="10000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89CD4-AD1F-4377-8C35-6B4AD747E0CD}" type="datetimeFigureOut">
              <a:rPr lang="es-CO" smtClean="0"/>
              <a:t>20/08/2021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F61F7-CD62-4037-B042-AF516C8836A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06006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89CD4-AD1F-4377-8C35-6B4AD747E0CD}" type="datetimeFigureOut">
              <a:rPr lang="es-CO" smtClean="0"/>
              <a:t>20/08/2021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F61F7-CD62-4037-B042-AF516C8836A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63310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89CD4-AD1F-4377-8C35-6B4AD747E0CD}" type="datetimeFigureOut">
              <a:rPr lang="es-CO" smtClean="0"/>
              <a:t>20/08/2021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F61F7-CD62-4037-B042-AF516C8836A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2834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89CD4-AD1F-4377-8C35-6B4AD747E0CD}" type="datetimeFigureOut">
              <a:rPr lang="es-CO" smtClean="0"/>
              <a:t>20/08/2021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F61F7-CD62-4037-B042-AF516C8836A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27558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89CD4-AD1F-4377-8C35-6B4AD747E0CD}" type="datetimeFigureOut">
              <a:rPr lang="es-CO" smtClean="0"/>
              <a:t>20/08/2021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F61F7-CD62-4037-B042-AF516C8836A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33013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89CD4-AD1F-4377-8C35-6B4AD747E0CD}" type="datetimeFigureOut">
              <a:rPr lang="es-CO" smtClean="0"/>
              <a:t>20/08/2021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F61F7-CD62-4037-B042-AF516C8836A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49734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89CD4-AD1F-4377-8C35-6B4AD747E0CD}" type="datetimeFigureOut">
              <a:rPr lang="es-CO" smtClean="0"/>
              <a:t>20/08/2021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F61F7-CD62-4037-B042-AF516C8836A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34462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89CD4-AD1F-4377-8C35-6B4AD747E0CD}" type="datetimeFigureOut">
              <a:rPr lang="es-CO" smtClean="0"/>
              <a:t>20/08/2021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F61F7-CD62-4037-B042-AF516C8836A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86261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489CD4-AD1F-4377-8C35-6B4AD747E0CD}" type="datetimeFigureOut">
              <a:rPr lang="es-CO" smtClean="0"/>
              <a:t>20/08/2021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AF61F7-CD62-4037-B042-AF516C8836A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65294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2">
            <a:extLst>
              <a:ext uri="{FF2B5EF4-FFF2-40B4-BE49-F238E27FC236}">
                <a16:creationId xmlns:a16="http://schemas.microsoft.com/office/drawing/2014/main" id="{D256BDB0-18B9-42EC-AAE2-2CB0EDB56CCC}"/>
              </a:ext>
            </a:extLst>
          </p:cNvPr>
          <p:cNvSpPr txBox="1"/>
          <p:nvPr/>
        </p:nvSpPr>
        <p:spPr>
          <a:xfrm>
            <a:off x="1327512" y="3037961"/>
            <a:ext cx="503319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400" b="1" dirty="0">
                <a:solidFill>
                  <a:srgbClr val="053138"/>
                </a:solidFill>
                <a:cs typeface="Arial" panose="020B0604020202020204" pitchFamily="34" charset="0"/>
              </a:rPr>
              <a:t>OFERTA ACADÉMICA</a:t>
            </a:r>
          </a:p>
          <a:p>
            <a:pPr algn="ctr"/>
            <a:r>
              <a:rPr lang="es-ES" sz="4400" b="1" dirty="0">
                <a:solidFill>
                  <a:srgbClr val="053138"/>
                </a:solidFill>
                <a:cs typeface="Arial" panose="020B0604020202020204" pitchFamily="34" charset="0"/>
              </a:rPr>
              <a:t>2021-2 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F5F767B6-89D5-1540-A9B9-D7DFA0235D1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236" y="523050"/>
            <a:ext cx="1870455" cy="236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9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179E94F8-988C-9149-AAF7-6356FD28A7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245" y="0"/>
            <a:ext cx="8875755" cy="6858000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ED399F1E-47D9-174F-AF84-7668B7871FE6}"/>
              </a:ext>
            </a:extLst>
          </p:cNvPr>
          <p:cNvSpPr/>
          <p:nvPr/>
        </p:nvSpPr>
        <p:spPr>
          <a:xfrm>
            <a:off x="438086" y="2303537"/>
            <a:ext cx="760476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4400" b="1" dirty="0">
                <a:latin typeface="Calibri" panose="020F0502020204030204" pitchFamily="34" charset="0"/>
                <a:cs typeface="Calibri" panose="020F0502020204030204" pitchFamily="34" charset="0"/>
              </a:rPr>
              <a:t>REGIÓN OCCIDENTE</a:t>
            </a:r>
            <a:endParaRPr lang="es-CO" sz="4400" b="1" dirty="0">
              <a:solidFill>
                <a:srgbClr val="E94E1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7684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b="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adroTexto 11">
            <a:extLst>
              <a:ext uri="{FF2B5EF4-FFF2-40B4-BE49-F238E27FC236}">
                <a16:creationId xmlns:a16="http://schemas.microsoft.com/office/drawing/2014/main" id="{9CD89A9C-3924-44C2-B94B-2D860E35F2A8}"/>
              </a:ext>
            </a:extLst>
          </p:cNvPr>
          <p:cNvSpPr txBox="1"/>
          <p:nvPr/>
        </p:nvSpPr>
        <p:spPr>
          <a:xfrm>
            <a:off x="7182853" y="133510"/>
            <a:ext cx="17173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/>
              <a:t>OCCIDENTE</a:t>
            </a:r>
            <a:endParaRPr lang="es-CO" b="1" dirty="0"/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5AD41F8D-1B1D-4BFA-9971-DC265F809D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3303983"/>
              </p:ext>
            </p:extLst>
          </p:nvPr>
        </p:nvGraphicFramePr>
        <p:xfrm>
          <a:off x="724487" y="1419338"/>
          <a:ext cx="7695025" cy="323519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564427">
                  <a:extLst>
                    <a:ext uri="{9D8B030D-6E8A-4147-A177-3AD203B41FA5}">
                      <a16:colId xmlns:a16="http://schemas.microsoft.com/office/drawing/2014/main" val="941246664"/>
                    </a:ext>
                  </a:extLst>
                </a:gridCol>
                <a:gridCol w="2565299">
                  <a:extLst>
                    <a:ext uri="{9D8B030D-6E8A-4147-A177-3AD203B41FA5}">
                      <a16:colId xmlns:a16="http://schemas.microsoft.com/office/drawing/2014/main" val="2322198740"/>
                    </a:ext>
                  </a:extLst>
                </a:gridCol>
                <a:gridCol w="2565299">
                  <a:extLst>
                    <a:ext uri="{9D8B030D-6E8A-4147-A177-3AD203B41FA5}">
                      <a16:colId xmlns:a16="http://schemas.microsoft.com/office/drawing/2014/main" val="719223697"/>
                    </a:ext>
                  </a:extLst>
                </a:gridCol>
              </a:tblGrid>
              <a:tr h="454936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</a:rPr>
                        <a:t>UNIVERSIDAD DE ANTIOQUIA</a:t>
                      </a:r>
                      <a:endParaRPr lang="es-CO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3779619"/>
                  </a:ext>
                </a:extLst>
              </a:tr>
              <a:tr h="33870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>
                          <a:effectLst/>
                        </a:rPr>
                        <a:t>PROGRAMA</a:t>
                      </a:r>
                      <a:endParaRPr lang="es-CO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>
                          <a:effectLst/>
                        </a:rPr>
                        <a:t>MUNICIPIO DE OFERTA</a:t>
                      </a:r>
                      <a:endParaRPr lang="es-CO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</a:rPr>
                        <a:t>METODOLOGÍA</a:t>
                      </a:r>
                      <a:endParaRPr lang="es-CO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10054115"/>
                  </a:ext>
                </a:extLst>
              </a:tr>
              <a:tr h="3347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GESTIÓN EN ECOLOGÍA Y TURISMO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SANTA FE DE ANTIOQUIA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 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PRESENCIAL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 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65662044"/>
                  </a:ext>
                </a:extLst>
              </a:tr>
              <a:tr h="3178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INGENIERÍA AGROPECUARIA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6944714"/>
                  </a:ext>
                </a:extLst>
              </a:tr>
              <a:tr h="2255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PSICOLOGÍA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5378053"/>
                  </a:ext>
                </a:extLst>
              </a:tr>
              <a:tr h="383987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</a:rPr>
                        <a:t>TECOC</a:t>
                      </a:r>
                      <a:endParaRPr lang="es-CO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9934483"/>
                  </a:ext>
                </a:extLst>
              </a:tr>
              <a:tr h="33870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</a:rPr>
                        <a:t>PROGRAMA</a:t>
                      </a:r>
                      <a:endParaRPr lang="es-CO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</a:rPr>
                        <a:t>MUNICIPIO DE OFERTA</a:t>
                      </a:r>
                      <a:endParaRPr lang="es-CO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</a:rPr>
                        <a:t>METODOLOGÍA</a:t>
                      </a:r>
                      <a:endParaRPr lang="es-CO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41854638"/>
                  </a:ext>
                </a:extLst>
              </a:tr>
              <a:tr h="5059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TECNOLOGÍA EN DISEÑO Y DESARROLLO DE SISTEMAS DE INFORMACIÓN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SANTA FE DE ANTIOQUIA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 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effectLst/>
                        </a:rPr>
                        <a:t>PRESENCIAL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effectLst/>
                        </a:rPr>
                        <a:t> 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8281743"/>
                  </a:ext>
                </a:extLst>
              </a:tr>
              <a:tr h="3347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effectLst/>
                        </a:rPr>
                        <a:t>TECNOLOGÍA EN GESTIÓN AGROPECUARIA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89591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2605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179E94F8-988C-9149-AAF7-6356FD28A7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245" y="0"/>
            <a:ext cx="8875755" cy="6858000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ED399F1E-47D9-174F-AF84-7668B7871FE6}"/>
              </a:ext>
            </a:extLst>
          </p:cNvPr>
          <p:cNvSpPr/>
          <p:nvPr/>
        </p:nvSpPr>
        <p:spPr>
          <a:xfrm>
            <a:off x="438086" y="2303537"/>
            <a:ext cx="760476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4400" b="1" dirty="0">
                <a:latin typeface="Calibri" panose="020F0502020204030204" pitchFamily="34" charset="0"/>
                <a:cs typeface="Calibri" panose="020F0502020204030204" pitchFamily="34" charset="0"/>
              </a:rPr>
              <a:t>REGIÓN ORIENTE</a:t>
            </a:r>
            <a:endParaRPr lang="es-CO" sz="4400" b="1" dirty="0">
              <a:solidFill>
                <a:srgbClr val="E94E1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4357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b="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adroTexto 11">
            <a:extLst>
              <a:ext uri="{FF2B5EF4-FFF2-40B4-BE49-F238E27FC236}">
                <a16:creationId xmlns:a16="http://schemas.microsoft.com/office/drawing/2014/main" id="{9CD89A9C-3924-44C2-B94B-2D860E35F2A8}"/>
              </a:ext>
            </a:extLst>
          </p:cNvPr>
          <p:cNvSpPr txBox="1"/>
          <p:nvPr/>
        </p:nvSpPr>
        <p:spPr>
          <a:xfrm>
            <a:off x="7182853" y="133510"/>
            <a:ext cx="17173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/>
              <a:t>ORIENTE</a:t>
            </a:r>
            <a:endParaRPr lang="es-CO" b="1" dirty="0"/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7F4492F2-3091-489F-B960-4D94CF6297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8587397"/>
              </p:ext>
            </p:extLst>
          </p:nvPr>
        </p:nvGraphicFramePr>
        <p:xfrm>
          <a:off x="1049059" y="502842"/>
          <a:ext cx="7695025" cy="5629645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564427">
                  <a:extLst>
                    <a:ext uri="{9D8B030D-6E8A-4147-A177-3AD203B41FA5}">
                      <a16:colId xmlns:a16="http://schemas.microsoft.com/office/drawing/2014/main" val="3433629831"/>
                    </a:ext>
                  </a:extLst>
                </a:gridCol>
                <a:gridCol w="2565299">
                  <a:extLst>
                    <a:ext uri="{9D8B030D-6E8A-4147-A177-3AD203B41FA5}">
                      <a16:colId xmlns:a16="http://schemas.microsoft.com/office/drawing/2014/main" val="3907339838"/>
                    </a:ext>
                  </a:extLst>
                </a:gridCol>
                <a:gridCol w="2565299">
                  <a:extLst>
                    <a:ext uri="{9D8B030D-6E8A-4147-A177-3AD203B41FA5}">
                      <a16:colId xmlns:a16="http://schemas.microsoft.com/office/drawing/2014/main" val="3429654949"/>
                    </a:ext>
                  </a:extLst>
                </a:gridCol>
              </a:tblGrid>
              <a:tr h="267128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</a:rPr>
                        <a:t>UNIVERSIDAD CATÓLICA DEL ORIENTE – UCO</a:t>
                      </a:r>
                      <a:endParaRPr lang="es-CO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709" marR="49709" marT="0" marB="0" anchor="ctr"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1981707"/>
                  </a:ext>
                </a:extLst>
              </a:tr>
              <a:tr h="24946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>
                          <a:effectLst/>
                        </a:rPr>
                        <a:t>PROGRAMA</a:t>
                      </a:r>
                      <a:endParaRPr lang="es-CO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709" marR="497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>
                          <a:effectLst/>
                        </a:rPr>
                        <a:t>MUNICIPIO DE OFERTA</a:t>
                      </a:r>
                      <a:endParaRPr lang="es-CO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709" marR="497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</a:rPr>
                        <a:t>METODOLOGÍA</a:t>
                      </a:r>
                      <a:endParaRPr lang="es-CO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709" marR="49709" marT="0" marB="0" anchor="ctr"/>
                </a:tc>
                <a:extLst>
                  <a:ext uri="{0D108BD9-81ED-4DB2-BD59-A6C34878D82A}">
                    <a16:rowId xmlns:a16="http://schemas.microsoft.com/office/drawing/2014/main" val="75982282"/>
                  </a:ext>
                </a:extLst>
              </a:tr>
              <a:tr h="1758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GERONTOLOGÍA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709" marR="49709" marT="0" marB="0" anchor="ctr"/>
                </a:tc>
                <a:tc rowSpan="2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effectLst/>
                        </a:rPr>
                        <a:t>RIONEGRO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effectLst/>
                        </a:rPr>
                        <a:t> 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709" marR="49709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DISTANCIA TRADICIONAL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709" marR="49709" marT="0" marB="0" anchor="ctr"/>
                </a:tc>
                <a:extLst>
                  <a:ext uri="{0D108BD9-81ED-4DB2-BD59-A6C34878D82A}">
                    <a16:rowId xmlns:a16="http://schemas.microsoft.com/office/drawing/2014/main" val="534861376"/>
                  </a:ext>
                </a:extLst>
              </a:tr>
              <a:tr h="128395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effectLst/>
                        </a:rPr>
                        <a:t>TEOLOGÍA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709" marR="49709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2013238"/>
                  </a:ext>
                </a:extLst>
              </a:tr>
              <a:tr h="52359"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800">
                          <a:effectLst/>
                        </a:rPr>
                        <a:t>COMUNICACIÓN SOCIAL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709" marR="49709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rowSpan="2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effectLst/>
                        </a:rPr>
                        <a:t>PRESENCIAL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effectLst/>
                        </a:rPr>
                        <a:t> 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709" marR="49709" marT="0" marB="0" anchor="ctr"/>
                </a:tc>
                <a:extLst>
                  <a:ext uri="{0D108BD9-81ED-4DB2-BD59-A6C34878D82A}">
                    <a16:rowId xmlns:a16="http://schemas.microsoft.com/office/drawing/2014/main" val="3669136840"/>
                  </a:ext>
                </a:extLst>
              </a:tr>
              <a:tr h="2126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effectLst/>
                        </a:rPr>
                        <a:t>COMUNICACIÓN SOCIAL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709" marR="49709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3958793"/>
                  </a:ext>
                </a:extLst>
              </a:tr>
              <a:tr h="2020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effectLst/>
                        </a:rPr>
                        <a:t>PSICOLOGÍA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709" marR="49709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2942073"/>
                  </a:ext>
                </a:extLst>
              </a:tr>
              <a:tr h="2232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TRABAJO SOCIAL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709" marR="49709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2762063"/>
                  </a:ext>
                </a:extLst>
              </a:tr>
              <a:tr h="2313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DERECHO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709" marR="49709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6676229"/>
                  </a:ext>
                </a:extLst>
              </a:tr>
              <a:tr h="2683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effectLst/>
                        </a:rPr>
                        <a:t>LICENCIATURA EN FILOSOFÍA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709" marR="49709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4294777"/>
                  </a:ext>
                </a:extLst>
              </a:tr>
              <a:tr h="2473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LICENCIATURA EN LENGUAS EXTRANJERAS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709" marR="49709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3319682"/>
                  </a:ext>
                </a:extLst>
              </a:tr>
              <a:tr h="3738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LICENCIATURA EN EDUCACIÓN FÍSICA, RECREACIÓN Y DEPORTES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709" marR="49709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4246720"/>
                  </a:ext>
                </a:extLst>
              </a:tr>
              <a:tr h="3738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LICENCIATURA EN EDUCACIÓN PARA LA PRIMERA INFANCIA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709" marR="49709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0035164"/>
                  </a:ext>
                </a:extLst>
              </a:tr>
              <a:tr h="2473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LICENCIATURA EN CIENCIAS NATURALES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709" marR="49709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5583829"/>
                  </a:ext>
                </a:extLst>
              </a:tr>
              <a:tr h="2473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LICENCIATURA EN EDUCACIÓN RELIGIOSA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709" marR="49709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8924448"/>
                  </a:ext>
                </a:extLst>
              </a:tr>
              <a:tr h="1283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CONTADURÍA PUBLICA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709" marR="49709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0938359"/>
                  </a:ext>
                </a:extLst>
              </a:tr>
              <a:tr h="1283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COMERCIO EXTERIOR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709" marR="49709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6663349"/>
                  </a:ext>
                </a:extLst>
              </a:tr>
              <a:tr h="2473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ADMINISTRACIÓN DE EMPRESAS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709" marR="49709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7546842"/>
                  </a:ext>
                </a:extLst>
              </a:tr>
              <a:tr h="1749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INGENIERÍA AMBIENTAL 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709" marR="49709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1709837"/>
                  </a:ext>
                </a:extLst>
              </a:tr>
              <a:tr h="2126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INGENIERÍA INDUSTRIAL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709" marR="49709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3515027"/>
                  </a:ext>
                </a:extLst>
              </a:tr>
              <a:tr h="2020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INGENIERÍA DE SISTEMAS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709" marR="49709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1984588"/>
                  </a:ext>
                </a:extLst>
              </a:tr>
              <a:tr h="2020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INGENIERÍA ELECTRÓNICA 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709" marR="49709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6822525"/>
                  </a:ext>
                </a:extLst>
              </a:tr>
              <a:tr h="1913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NUTRICIÓN Y DIETÉTICA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709" marR="49709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4793834"/>
                  </a:ext>
                </a:extLst>
              </a:tr>
              <a:tr h="1701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effectLst/>
                        </a:rPr>
                        <a:t>ENFERMERÍA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709" marR="49709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5065000"/>
                  </a:ext>
                </a:extLst>
              </a:tr>
              <a:tr h="2126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effectLst/>
                        </a:rPr>
                        <a:t>AGRONOMÍA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709" marR="49709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0794828"/>
                  </a:ext>
                </a:extLst>
              </a:tr>
              <a:tr h="1283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effectLst/>
                        </a:rPr>
                        <a:t>ZOOTÉCNICA</a:t>
                      </a:r>
                    </a:p>
                  </a:txBody>
                  <a:tcPr marL="49709" marR="49709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24635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0814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b="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adroTexto 11">
            <a:extLst>
              <a:ext uri="{FF2B5EF4-FFF2-40B4-BE49-F238E27FC236}">
                <a16:creationId xmlns:a16="http://schemas.microsoft.com/office/drawing/2014/main" id="{9CD89A9C-3924-44C2-B94B-2D860E35F2A8}"/>
              </a:ext>
            </a:extLst>
          </p:cNvPr>
          <p:cNvSpPr txBox="1"/>
          <p:nvPr/>
        </p:nvSpPr>
        <p:spPr>
          <a:xfrm>
            <a:off x="7182853" y="133510"/>
            <a:ext cx="17173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/>
              <a:t>ORIENTE</a:t>
            </a:r>
            <a:endParaRPr lang="es-CO" b="1" dirty="0"/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F2938A71-53BF-468A-B361-CF6438AFA5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8645197"/>
              </p:ext>
            </p:extLst>
          </p:nvPr>
        </p:nvGraphicFramePr>
        <p:xfrm>
          <a:off x="872197" y="925292"/>
          <a:ext cx="7680958" cy="527757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559740">
                  <a:extLst>
                    <a:ext uri="{9D8B030D-6E8A-4147-A177-3AD203B41FA5}">
                      <a16:colId xmlns:a16="http://schemas.microsoft.com/office/drawing/2014/main" val="4120158355"/>
                    </a:ext>
                  </a:extLst>
                </a:gridCol>
                <a:gridCol w="2560609">
                  <a:extLst>
                    <a:ext uri="{9D8B030D-6E8A-4147-A177-3AD203B41FA5}">
                      <a16:colId xmlns:a16="http://schemas.microsoft.com/office/drawing/2014/main" val="1970077271"/>
                    </a:ext>
                  </a:extLst>
                </a:gridCol>
                <a:gridCol w="2560609">
                  <a:extLst>
                    <a:ext uri="{9D8B030D-6E8A-4147-A177-3AD203B41FA5}">
                      <a16:colId xmlns:a16="http://schemas.microsoft.com/office/drawing/2014/main" val="2907734733"/>
                    </a:ext>
                  </a:extLst>
                </a:gridCol>
              </a:tblGrid>
              <a:tr h="340800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</a:rPr>
                        <a:t>TECNOLÓGICO COREDI</a:t>
                      </a:r>
                      <a:endParaRPr lang="es-CO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73" marR="51973" marT="0" marB="0" anchor="ctr"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0987427"/>
                  </a:ext>
                </a:extLst>
              </a:tr>
              <a:tr h="2698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</a:rPr>
                        <a:t>PROGRAMA</a:t>
                      </a:r>
                      <a:endParaRPr lang="es-CO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73" marR="519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</a:rPr>
                        <a:t>MUNICIPIO DE OFERTA</a:t>
                      </a:r>
                      <a:endParaRPr lang="es-CO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73" marR="519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</a:rPr>
                        <a:t>METODOLOGÍA</a:t>
                      </a:r>
                      <a:endParaRPr lang="es-CO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73" marR="51973" marT="0" marB="0" anchor="ctr"/>
                </a:tc>
                <a:extLst>
                  <a:ext uri="{0D108BD9-81ED-4DB2-BD59-A6C34878D82A}">
                    <a16:rowId xmlns:a16="http://schemas.microsoft.com/office/drawing/2014/main" val="3766444160"/>
                  </a:ext>
                </a:extLst>
              </a:tr>
              <a:tr h="4030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TÉCNICA PROFESIONAL EN PROCESOS EMPRESARIALES RURALES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73" marR="51973" marT="0" marB="0" anchor="ctr"/>
                </a:tc>
                <a:tc row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MARINILLA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 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73" marR="51973" marT="0" marB="0" anchor="ctr"/>
                </a:tc>
                <a:tc row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PRESENCIAL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73" marR="51973" marT="0" marB="0" anchor="ctr"/>
                </a:tc>
                <a:extLst>
                  <a:ext uri="{0D108BD9-81ED-4DB2-BD59-A6C34878D82A}">
                    <a16:rowId xmlns:a16="http://schemas.microsoft.com/office/drawing/2014/main" val="3579604933"/>
                  </a:ext>
                </a:extLst>
              </a:tr>
              <a:tr h="2666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TECNOLOGÍA EN CONTABILIDAD Y TRIBUTARIA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73" marR="51973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5316064"/>
                  </a:ext>
                </a:extLst>
              </a:tr>
              <a:tr h="2666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TECNOLOGÍA EN GESTIÓN DEL TURISMO DE NATURALEZA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73" marR="51973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2507601"/>
                  </a:ext>
                </a:extLst>
              </a:tr>
              <a:tr h="2666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TECNOLOGÍA EN PROCESOS AGROINDUSTRIALES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73" marR="51973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6008124"/>
                  </a:ext>
                </a:extLst>
              </a:tr>
              <a:tr h="4030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TECNOLOGÍA EN PRODUCCIÓN AGROECOLÓGICA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73" marR="51973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0502299"/>
                  </a:ext>
                </a:extLst>
              </a:tr>
              <a:tr h="304658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</a:rPr>
                        <a:t>POLITÉCNICO JAIME ISAZA CADAVID </a:t>
                      </a:r>
                      <a:endParaRPr lang="es-CO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73" marR="51973" marT="0" marB="0" anchor="ctr"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9995831"/>
                  </a:ext>
                </a:extLst>
              </a:tr>
              <a:tr h="2698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>
                          <a:effectLst/>
                        </a:rPr>
                        <a:t>PROGRAMA</a:t>
                      </a:r>
                      <a:endParaRPr lang="es-CO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73" marR="519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>
                          <a:effectLst/>
                        </a:rPr>
                        <a:t>MUNICIPIO DE OFERTA</a:t>
                      </a:r>
                      <a:endParaRPr lang="es-CO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73" marR="519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</a:rPr>
                        <a:t>METODOLOGÍA</a:t>
                      </a:r>
                      <a:endParaRPr lang="es-CO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73" marR="51973" marT="0" marB="0" anchor="ctr"/>
                </a:tc>
                <a:extLst>
                  <a:ext uri="{0D108BD9-81ED-4DB2-BD59-A6C34878D82A}">
                    <a16:rowId xmlns:a16="http://schemas.microsoft.com/office/drawing/2014/main" val="3361416860"/>
                  </a:ext>
                </a:extLst>
              </a:tr>
              <a:tr h="2666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TECNOLOGÍA EN CONSTRUCCIONES CIVILES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73" marR="51973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RIONEGRO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 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73" marR="51973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PRESENCIAL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73" marR="51973" marT="0" marB="0" anchor="ctr"/>
                </a:tc>
                <a:extLst>
                  <a:ext uri="{0D108BD9-81ED-4DB2-BD59-A6C34878D82A}">
                    <a16:rowId xmlns:a16="http://schemas.microsoft.com/office/drawing/2014/main" val="4191743034"/>
                  </a:ext>
                </a:extLst>
              </a:tr>
              <a:tr h="2666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TECNOLOGÍA EN GESTIÓN INDUSTRIAL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73" marR="51973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7150649"/>
                  </a:ext>
                </a:extLst>
              </a:tr>
              <a:tr h="294144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</a:rPr>
                        <a:t>SENA </a:t>
                      </a:r>
                      <a:endParaRPr lang="es-CO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73" marR="51973" marT="0" marB="0" anchor="ctr"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6514415"/>
                  </a:ext>
                </a:extLst>
              </a:tr>
              <a:tr h="2698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</a:rPr>
                        <a:t>PROGRAMA</a:t>
                      </a:r>
                      <a:endParaRPr lang="es-CO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73" marR="519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</a:rPr>
                        <a:t>MUNICIPIO DE OFERTA</a:t>
                      </a:r>
                      <a:endParaRPr lang="es-CO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73" marR="519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</a:rPr>
                        <a:t>METODOLOGÍA</a:t>
                      </a:r>
                      <a:endParaRPr lang="es-CO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73" marR="51973" marT="0" marB="0" anchor="ctr"/>
                </a:tc>
                <a:extLst>
                  <a:ext uri="{0D108BD9-81ED-4DB2-BD59-A6C34878D82A}">
                    <a16:rowId xmlns:a16="http://schemas.microsoft.com/office/drawing/2014/main" val="2146036784"/>
                  </a:ext>
                </a:extLst>
              </a:tr>
              <a:tr h="2666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TECNOLOGÍA EN GESTIÓN ADMINISTRATIVA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73" marR="51973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effectLst/>
                        </a:rPr>
                        <a:t>RIONEGRO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effectLst/>
                        </a:rPr>
                        <a:t> 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73" marR="51973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PRESENCIAL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73" marR="51973" marT="0" marB="0" anchor="ctr"/>
                </a:tc>
                <a:extLst>
                  <a:ext uri="{0D108BD9-81ED-4DB2-BD59-A6C34878D82A}">
                    <a16:rowId xmlns:a16="http://schemas.microsoft.com/office/drawing/2014/main" val="3601936232"/>
                  </a:ext>
                </a:extLst>
              </a:tr>
              <a:tr h="2666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TECNOLOGÍA EN GESTIÓN DEL TALENTO HUMANO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73" marR="51973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1540524"/>
                  </a:ext>
                </a:extLst>
              </a:tr>
              <a:tr h="2666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effectLst/>
                        </a:rPr>
                        <a:t>TECNOLOGÍA EN ORGANIZACIÓN DE EVENTOS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73" marR="51973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76350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18123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b="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adroTexto 11">
            <a:extLst>
              <a:ext uri="{FF2B5EF4-FFF2-40B4-BE49-F238E27FC236}">
                <a16:creationId xmlns:a16="http://schemas.microsoft.com/office/drawing/2014/main" id="{9CD89A9C-3924-44C2-B94B-2D860E35F2A8}"/>
              </a:ext>
            </a:extLst>
          </p:cNvPr>
          <p:cNvSpPr txBox="1"/>
          <p:nvPr/>
        </p:nvSpPr>
        <p:spPr>
          <a:xfrm>
            <a:off x="7159899" y="0"/>
            <a:ext cx="17173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/>
              <a:t>ORIENTE</a:t>
            </a:r>
            <a:endParaRPr lang="es-CO" b="1" dirty="0"/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03B8BB58-D7C1-44F9-8DC9-5CF2006D04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7725547"/>
              </p:ext>
            </p:extLst>
          </p:nvPr>
        </p:nvGraphicFramePr>
        <p:xfrm>
          <a:off x="1125416" y="318176"/>
          <a:ext cx="7230793" cy="5863465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409719">
                  <a:extLst>
                    <a:ext uri="{9D8B030D-6E8A-4147-A177-3AD203B41FA5}">
                      <a16:colId xmlns:a16="http://schemas.microsoft.com/office/drawing/2014/main" val="3941523963"/>
                    </a:ext>
                  </a:extLst>
                </a:gridCol>
                <a:gridCol w="2410537">
                  <a:extLst>
                    <a:ext uri="{9D8B030D-6E8A-4147-A177-3AD203B41FA5}">
                      <a16:colId xmlns:a16="http://schemas.microsoft.com/office/drawing/2014/main" val="3495941014"/>
                    </a:ext>
                  </a:extLst>
                </a:gridCol>
                <a:gridCol w="2410537">
                  <a:extLst>
                    <a:ext uri="{9D8B030D-6E8A-4147-A177-3AD203B41FA5}">
                      <a16:colId xmlns:a16="http://schemas.microsoft.com/office/drawing/2014/main" val="1472654291"/>
                    </a:ext>
                  </a:extLst>
                </a:gridCol>
              </a:tblGrid>
              <a:tr h="362049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</a:rPr>
                        <a:t>UNIVERSIDAD DE ANTIOQUIA</a:t>
                      </a:r>
                      <a:endParaRPr lang="es-CO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06" marR="49206" marT="0" marB="0" anchor="ctr"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3843022"/>
                  </a:ext>
                </a:extLst>
              </a:tr>
              <a:tr h="26400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>
                          <a:effectLst/>
                        </a:rPr>
                        <a:t>PROGRAMA</a:t>
                      </a:r>
                      <a:endParaRPr lang="es-CO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06" marR="492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</a:rPr>
                        <a:t>MUNICIPIO DE OFERTA</a:t>
                      </a:r>
                      <a:endParaRPr lang="es-CO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06" marR="492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</a:rPr>
                        <a:t>METODOLOGÍA</a:t>
                      </a:r>
                      <a:endParaRPr lang="es-CO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06" marR="49206" marT="0" marB="0" anchor="ctr"/>
                </a:tc>
                <a:extLst>
                  <a:ext uri="{0D108BD9-81ED-4DB2-BD59-A6C34878D82A}">
                    <a16:rowId xmlns:a16="http://schemas.microsoft.com/office/drawing/2014/main" val="2040201078"/>
                  </a:ext>
                </a:extLst>
              </a:tr>
              <a:tr h="1292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PROGRAMA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06" marR="49206" marT="0" marB="0" anchor="ctr"/>
                </a:tc>
                <a:tc rowSpan="2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EL CARMEN DE VIBORAL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 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06" marR="49206" marT="0" marB="0" anchor="ctr"/>
                </a:tc>
                <a:tc rowSpan="2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PRESENCIAL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06" marR="49206" marT="0" marB="0" anchor="ctr"/>
                </a:tc>
                <a:extLst>
                  <a:ext uri="{0D108BD9-81ED-4DB2-BD59-A6C34878D82A}">
                    <a16:rowId xmlns:a16="http://schemas.microsoft.com/office/drawing/2014/main" val="1453773286"/>
                  </a:ext>
                </a:extLst>
              </a:tr>
              <a:tr h="2644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ADMINISTRACIÓN DE EMPRESAS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06" marR="49206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9871501"/>
                  </a:ext>
                </a:extLst>
              </a:tr>
              <a:tr h="1292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ARTE DRAMÁTICO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06" marR="49206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1437531"/>
                  </a:ext>
                </a:extLst>
              </a:tr>
              <a:tr h="1292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BIOLOGÍA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06" marR="49206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8543216"/>
                  </a:ext>
                </a:extLst>
              </a:tr>
              <a:tr h="1292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CIENCIAS CULINARIAS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06" marR="49206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6506719"/>
                  </a:ext>
                </a:extLst>
              </a:tr>
              <a:tr h="1292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DESARROLLO TERRITORIAL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06" marR="49206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8807195"/>
                  </a:ext>
                </a:extLst>
              </a:tr>
              <a:tr h="1292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ENFERMERÍA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06" marR="49206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5838438"/>
                  </a:ext>
                </a:extLst>
              </a:tr>
              <a:tr h="1292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GESTIÓN CULTURAL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06" marR="49206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2490573"/>
                  </a:ext>
                </a:extLst>
              </a:tr>
              <a:tr h="2644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GESTIÓN EN ECOLOGÍA Y TURISMO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06" marR="49206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3295042"/>
                  </a:ext>
                </a:extLst>
              </a:tr>
              <a:tr h="1292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HISTORIA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06" marR="49206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6929990"/>
                  </a:ext>
                </a:extLst>
              </a:tr>
              <a:tr h="1292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INGENIERÍA ACUÍCOLA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06" marR="49206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2829640"/>
                  </a:ext>
                </a:extLst>
              </a:tr>
              <a:tr h="2644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INGENIERÍA AGROINDUSTRIAL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06" marR="49206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42142"/>
                  </a:ext>
                </a:extLst>
              </a:tr>
              <a:tr h="1292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INGENIERÍA AGROPECUARIA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06" marR="49206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9722985"/>
                  </a:ext>
                </a:extLst>
              </a:tr>
              <a:tr h="1292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INGENIERÍA DE ALIMENTOS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06" marR="49206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0240192"/>
                  </a:ext>
                </a:extLst>
              </a:tr>
              <a:tr h="1292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INGENIERÍA URBANA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06" marR="49206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9181530"/>
                  </a:ext>
                </a:extLst>
              </a:tr>
              <a:tr h="1292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effectLst/>
                        </a:rPr>
                        <a:t>LICENCIATURA EN FILOSOFÍA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06" marR="49206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2668377"/>
                  </a:ext>
                </a:extLst>
              </a:tr>
              <a:tr h="1292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MATEMÁTICAS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06" marR="49206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6333246"/>
                  </a:ext>
                </a:extLst>
              </a:tr>
              <a:tr h="1292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MEDICINA VETERINARIA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06" marR="49206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53595"/>
                  </a:ext>
                </a:extLst>
              </a:tr>
              <a:tr h="2644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MICROBIOLOGÍA INDUSTRIAL Y AMBIENTAL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06" marR="49206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444510"/>
                  </a:ext>
                </a:extLst>
              </a:tr>
              <a:tr h="1292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NUTRICIÓN Y DIETÉTICA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06" marR="49206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0174185"/>
                  </a:ext>
                </a:extLst>
              </a:tr>
              <a:tr h="3996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TÉCNICA PROFESIONAL EN ATENCIÓN PREHOSPITALARIA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06" marR="49206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5601421"/>
                  </a:ext>
                </a:extLst>
              </a:tr>
              <a:tr h="2644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TECNOLOGÍA AGROINDUSTRIAL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06" marR="49206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0898946"/>
                  </a:ext>
                </a:extLst>
              </a:tr>
              <a:tr h="1292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TECNOLOGÍA BIOMÉDICA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06" marR="49206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3869910"/>
                  </a:ext>
                </a:extLst>
              </a:tr>
              <a:tr h="1292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TRABAJO SOCIAL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06" marR="49206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1082720"/>
                  </a:ext>
                </a:extLst>
              </a:tr>
              <a:tr h="1292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INGENIERÍA AEROESPACIAL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06" marR="49206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6159568"/>
                  </a:ext>
                </a:extLst>
              </a:tr>
              <a:tr h="1292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effectLst/>
                        </a:rPr>
                        <a:t>INGENIERÍA ENERGÉTICA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06" marR="49206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6471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4751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b="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adroTexto 11">
            <a:extLst>
              <a:ext uri="{FF2B5EF4-FFF2-40B4-BE49-F238E27FC236}">
                <a16:creationId xmlns:a16="http://schemas.microsoft.com/office/drawing/2014/main" id="{9CD89A9C-3924-44C2-B94B-2D860E35F2A8}"/>
              </a:ext>
            </a:extLst>
          </p:cNvPr>
          <p:cNvSpPr txBox="1"/>
          <p:nvPr/>
        </p:nvSpPr>
        <p:spPr>
          <a:xfrm>
            <a:off x="7188035" y="211015"/>
            <a:ext cx="17173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/>
              <a:t>ORIENTE</a:t>
            </a:r>
            <a:endParaRPr lang="es-CO" b="1" dirty="0"/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0EA330C7-ED74-45FA-A0C9-BA358AF351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7025475"/>
              </p:ext>
            </p:extLst>
          </p:nvPr>
        </p:nvGraphicFramePr>
        <p:xfrm>
          <a:off x="1083211" y="1794094"/>
          <a:ext cx="7230792" cy="2533335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409718">
                  <a:extLst>
                    <a:ext uri="{9D8B030D-6E8A-4147-A177-3AD203B41FA5}">
                      <a16:colId xmlns:a16="http://schemas.microsoft.com/office/drawing/2014/main" val="3991756262"/>
                    </a:ext>
                  </a:extLst>
                </a:gridCol>
                <a:gridCol w="2410537">
                  <a:extLst>
                    <a:ext uri="{9D8B030D-6E8A-4147-A177-3AD203B41FA5}">
                      <a16:colId xmlns:a16="http://schemas.microsoft.com/office/drawing/2014/main" val="174095727"/>
                    </a:ext>
                  </a:extLst>
                </a:gridCol>
                <a:gridCol w="2410537">
                  <a:extLst>
                    <a:ext uri="{9D8B030D-6E8A-4147-A177-3AD203B41FA5}">
                      <a16:colId xmlns:a16="http://schemas.microsoft.com/office/drawing/2014/main" val="2722022121"/>
                    </a:ext>
                  </a:extLst>
                </a:gridCol>
              </a:tblGrid>
              <a:tr h="344195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</a:rPr>
                        <a:t>UNIVERSIDAD DE ANTIOQUIA</a:t>
                      </a:r>
                      <a:endParaRPr lang="es-CO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2824995"/>
                  </a:ext>
                </a:extLst>
              </a:tr>
              <a:tr h="4043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>
                          <a:effectLst/>
                        </a:rPr>
                        <a:t>PROGRAMA</a:t>
                      </a:r>
                      <a:endParaRPr lang="es-CO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>
                          <a:effectLst/>
                        </a:rPr>
                        <a:t>MUNICIPIO DE OFERTA</a:t>
                      </a:r>
                      <a:endParaRPr lang="es-CO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</a:rPr>
                        <a:t>METODOLOGÍA</a:t>
                      </a:r>
                      <a:endParaRPr lang="es-CO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63846966"/>
                  </a:ext>
                </a:extLst>
              </a:tr>
              <a:tr h="3996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COMUNICACIÓN SOCIAL PERIODISMO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SONSÓN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 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PRESENCIAL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18012834"/>
                  </a:ext>
                </a:extLst>
              </a:tr>
              <a:tr h="1952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GESTIÓN CULTURAL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4358414"/>
                  </a:ext>
                </a:extLst>
              </a:tr>
              <a:tr h="3996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GESTIÓN EN ECOLOGÍA Y TURISMO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9566567"/>
                  </a:ext>
                </a:extLst>
              </a:tr>
              <a:tr h="1952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HISTORIA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3288546"/>
                  </a:ext>
                </a:extLst>
              </a:tr>
              <a:tr h="1952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INGENIERÍA AGROPECUARIA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3530993"/>
                  </a:ext>
                </a:extLst>
              </a:tr>
              <a:tr h="3996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effectLst/>
                        </a:rPr>
                        <a:t>TECNOLOGÍA EN SANEAMIENTO AMBIENTAL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37263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5684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179E94F8-988C-9149-AAF7-6356FD28A7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245" y="0"/>
            <a:ext cx="8875755" cy="6858000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ED399F1E-47D9-174F-AF84-7668B7871FE6}"/>
              </a:ext>
            </a:extLst>
          </p:cNvPr>
          <p:cNvSpPr/>
          <p:nvPr/>
        </p:nvSpPr>
        <p:spPr>
          <a:xfrm>
            <a:off x="438086" y="2303537"/>
            <a:ext cx="760476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4400" b="1" dirty="0">
                <a:latin typeface="Calibri" panose="020F0502020204030204" pitchFamily="34" charset="0"/>
                <a:cs typeface="Calibri" panose="020F0502020204030204" pitchFamily="34" charset="0"/>
              </a:rPr>
              <a:t>REGIÓN SUROESTE</a:t>
            </a:r>
            <a:endParaRPr lang="es-CO" sz="4400" b="1" dirty="0">
              <a:solidFill>
                <a:srgbClr val="E94E1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4857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b="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adroTexto 11">
            <a:extLst>
              <a:ext uri="{FF2B5EF4-FFF2-40B4-BE49-F238E27FC236}">
                <a16:creationId xmlns:a16="http://schemas.microsoft.com/office/drawing/2014/main" id="{9CD89A9C-3924-44C2-B94B-2D860E35F2A8}"/>
              </a:ext>
            </a:extLst>
          </p:cNvPr>
          <p:cNvSpPr txBox="1"/>
          <p:nvPr/>
        </p:nvSpPr>
        <p:spPr>
          <a:xfrm>
            <a:off x="7188035" y="211015"/>
            <a:ext cx="17173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/>
              <a:t>SUROESTE</a:t>
            </a:r>
            <a:endParaRPr lang="es-CO" b="1" dirty="0"/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5CAB6F3B-57E2-48E5-AB79-FC531DEA83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0187294"/>
              </p:ext>
            </p:extLst>
          </p:nvPr>
        </p:nvGraphicFramePr>
        <p:xfrm>
          <a:off x="956604" y="1434488"/>
          <a:ext cx="7230792" cy="352785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409718">
                  <a:extLst>
                    <a:ext uri="{9D8B030D-6E8A-4147-A177-3AD203B41FA5}">
                      <a16:colId xmlns:a16="http://schemas.microsoft.com/office/drawing/2014/main" val="2974849106"/>
                    </a:ext>
                  </a:extLst>
                </a:gridCol>
                <a:gridCol w="2410537">
                  <a:extLst>
                    <a:ext uri="{9D8B030D-6E8A-4147-A177-3AD203B41FA5}">
                      <a16:colId xmlns:a16="http://schemas.microsoft.com/office/drawing/2014/main" val="633601517"/>
                    </a:ext>
                  </a:extLst>
                </a:gridCol>
                <a:gridCol w="2410537">
                  <a:extLst>
                    <a:ext uri="{9D8B030D-6E8A-4147-A177-3AD203B41FA5}">
                      <a16:colId xmlns:a16="http://schemas.microsoft.com/office/drawing/2014/main" val="1084906168"/>
                    </a:ext>
                  </a:extLst>
                </a:gridCol>
              </a:tblGrid>
              <a:tr h="408380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</a:rPr>
                        <a:t>UNIVERSIDAD DE ANTIOQUIA</a:t>
                      </a:r>
                      <a:endParaRPr lang="es-CO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5189482"/>
                  </a:ext>
                </a:extLst>
              </a:tr>
              <a:tr h="37529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>
                          <a:effectLst/>
                        </a:rPr>
                        <a:t>PROGRAMA</a:t>
                      </a:r>
                      <a:endParaRPr lang="es-CO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</a:rPr>
                        <a:t>MUNICIPIO DE OFERTA</a:t>
                      </a:r>
                      <a:endParaRPr lang="es-CO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</a:rPr>
                        <a:t>METODOLOGÍA</a:t>
                      </a:r>
                      <a:endParaRPr lang="es-CO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14081291"/>
                  </a:ext>
                </a:extLst>
              </a:tr>
              <a:tr h="3709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TÉCNICA PROFESIONAL EN ATENCIÓN PREHOSPITALARIA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1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ANDES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 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1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PRESENCIAL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4171404"/>
                  </a:ext>
                </a:extLst>
              </a:tr>
              <a:tr h="3709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TÉCNICO PROFESIONAL AGROPECUARIO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7573165"/>
                  </a:ext>
                </a:extLst>
              </a:tr>
              <a:tr h="1812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TECNOLOGÍA EN ARTESANÍAS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9110411"/>
                  </a:ext>
                </a:extLst>
              </a:tr>
              <a:tr h="1812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BIOLOGÍA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4973477"/>
                  </a:ext>
                </a:extLst>
              </a:tr>
              <a:tr h="1812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CONTADURÍA PUBLICA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8077749"/>
                  </a:ext>
                </a:extLst>
              </a:tr>
              <a:tr h="1812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GESTIÓN CULTURAL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1990338"/>
                  </a:ext>
                </a:extLst>
              </a:tr>
              <a:tr h="1812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HISTORIA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8202355"/>
                  </a:ext>
                </a:extLst>
              </a:tr>
              <a:tr h="1812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INGENIERÍA ACUÍCOLA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0126241"/>
                  </a:ext>
                </a:extLst>
              </a:tr>
              <a:tr h="3709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MICROBIOLOGÍA INDUSTRIAL Y AMBIENTAL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8005154"/>
                  </a:ext>
                </a:extLst>
              </a:tr>
              <a:tr h="1812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TRABAJO SOCIAL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2111780"/>
                  </a:ext>
                </a:extLst>
              </a:tr>
              <a:tr h="1812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INGENIERÍA AGROPECUARIA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5739271"/>
                  </a:ext>
                </a:extLst>
              </a:tr>
              <a:tr h="1812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effectLst/>
                        </a:rPr>
                        <a:t>PSICOLOGÍA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57307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2313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179E94F8-988C-9149-AAF7-6356FD28A7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245" y="0"/>
            <a:ext cx="8875755" cy="6858000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ED399F1E-47D9-174F-AF84-7668B7871FE6}"/>
              </a:ext>
            </a:extLst>
          </p:cNvPr>
          <p:cNvSpPr/>
          <p:nvPr/>
        </p:nvSpPr>
        <p:spPr>
          <a:xfrm>
            <a:off x="438086" y="2303537"/>
            <a:ext cx="760476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4400" b="1" dirty="0">
                <a:latin typeface="Calibri" panose="020F0502020204030204" pitchFamily="34" charset="0"/>
                <a:cs typeface="Calibri" panose="020F0502020204030204" pitchFamily="34" charset="0"/>
              </a:rPr>
              <a:t>REGIÓN URABÁ</a:t>
            </a:r>
            <a:endParaRPr lang="es-CO" sz="4400" b="1" dirty="0">
              <a:solidFill>
                <a:srgbClr val="E94E1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748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179E94F8-988C-9149-AAF7-6356FD28A7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245" y="0"/>
            <a:ext cx="8875755" cy="6858000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ED399F1E-47D9-174F-AF84-7668B7871FE6}"/>
              </a:ext>
            </a:extLst>
          </p:cNvPr>
          <p:cNvSpPr/>
          <p:nvPr/>
        </p:nvSpPr>
        <p:spPr>
          <a:xfrm>
            <a:off x="438086" y="2303537"/>
            <a:ext cx="760476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4400" b="1" dirty="0">
                <a:latin typeface="Calibri" panose="020F0502020204030204" pitchFamily="34" charset="0"/>
                <a:cs typeface="Calibri" panose="020F0502020204030204" pitchFamily="34" charset="0"/>
              </a:rPr>
              <a:t>REGIÓN BAJO CAUCA</a:t>
            </a:r>
            <a:endParaRPr lang="es-CO" sz="4400" b="1" dirty="0">
              <a:solidFill>
                <a:srgbClr val="E94E1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528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b="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adroTexto 11">
            <a:extLst>
              <a:ext uri="{FF2B5EF4-FFF2-40B4-BE49-F238E27FC236}">
                <a16:creationId xmlns:a16="http://schemas.microsoft.com/office/drawing/2014/main" id="{9CD89A9C-3924-44C2-B94B-2D860E35F2A8}"/>
              </a:ext>
            </a:extLst>
          </p:cNvPr>
          <p:cNvSpPr txBox="1"/>
          <p:nvPr/>
        </p:nvSpPr>
        <p:spPr>
          <a:xfrm>
            <a:off x="7188035" y="211015"/>
            <a:ext cx="17173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/>
              <a:t>URABÁ</a:t>
            </a:r>
            <a:endParaRPr lang="es-CO" b="1" dirty="0"/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66CD269A-5D34-4D25-940C-F6C775EC43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5325237"/>
              </p:ext>
            </p:extLst>
          </p:nvPr>
        </p:nvGraphicFramePr>
        <p:xfrm>
          <a:off x="1069145" y="704490"/>
          <a:ext cx="7230792" cy="5449019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409718">
                  <a:extLst>
                    <a:ext uri="{9D8B030D-6E8A-4147-A177-3AD203B41FA5}">
                      <a16:colId xmlns:a16="http://schemas.microsoft.com/office/drawing/2014/main" val="3930505592"/>
                    </a:ext>
                  </a:extLst>
                </a:gridCol>
                <a:gridCol w="2410537">
                  <a:extLst>
                    <a:ext uri="{9D8B030D-6E8A-4147-A177-3AD203B41FA5}">
                      <a16:colId xmlns:a16="http://schemas.microsoft.com/office/drawing/2014/main" val="1241709922"/>
                    </a:ext>
                  </a:extLst>
                </a:gridCol>
                <a:gridCol w="2410537">
                  <a:extLst>
                    <a:ext uri="{9D8B030D-6E8A-4147-A177-3AD203B41FA5}">
                      <a16:colId xmlns:a16="http://schemas.microsoft.com/office/drawing/2014/main" val="4273897143"/>
                    </a:ext>
                  </a:extLst>
                </a:gridCol>
              </a:tblGrid>
              <a:tr h="280547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</a:rPr>
                        <a:t>POLITÉCNICO JAIME ISAZA CADAVID </a:t>
                      </a:r>
                      <a:endParaRPr lang="es-CO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40" marR="47640" marT="0" marB="0" anchor="ctr"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3965476"/>
                  </a:ext>
                </a:extLst>
              </a:tr>
              <a:tr h="24401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</a:rPr>
                        <a:t>PROGRAMA</a:t>
                      </a:r>
                      <a:endParaRPr lang="es-CO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40" marR="4764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</a:rPr>
                        <a:t>MUNICIPIO DE OFERTA</a:t>
                      </a:r>
                      <a:endParaRPr lang="es-CO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40" marR="4764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</a:rPr>
                        <a:t>METODOLOGÍA</a:t>
                      </a:r>
                      <a:endParaRPr lang="es-CO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40" marR="47640" marT="0" marB="0" anchor="ctr"/>
                </a:tc>
                <a:extLst>
                  <a:ext uri="{0D108BD9-81ED-4DB2-BD59-A6C34878D82A}">
                    <a16:rowId xmlns:a16="http://schemas.microsoft.com/office/drawing/2014/main" val="3480422889"/>
                  </a:ext>
                </a:extLst>
              </a:tr>
              <a:tr h="2540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TECNOLOGÍA EN DESARROLLO DE SOFTWARE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40" marR="47640" marT="0" marB="0" anchor="ctr"/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APARTADÓ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 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40" marR="47640" marT="0" marB="0" anchor="ctr"/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PRESENCIAL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40" marR="47640" marT="0" marB="0" anchor="ctr"/>
                </a:tc>
                <a:extLst>
                  <a:ext uri="{0D108BD9-81ED-4DB2-BD59-A6C34878D82A}">
                    <a16:rowId xmlns:a16="http://schemas.microsoft.com/office/drawing/2014/main" val="595722507"/>
                  </a:ext>
                </a:extLst>
              </a:tr>
              <a:tr h="2524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TECNOLOGÍA EN LOGÍSTICA INTEGRAL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40" marR="4764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0733109"/>
                  </a:ext>
                </a:extLst>
              </a:tr>
              <a:tr h="12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CONTADURÍA PUBLICA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40" marR="4764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6679748"/>
                  </a:ext>
                </a:extLst>
              </a:tr>
              <a:tr h="12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INGENIERÍA INFORMÁTICA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40" marR="4764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9030844"/>
                  </a:ext>
                </a:extLst>
              </a:tr>
              <a:tr h="280183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</a:rPr>
                        <a:t>FESU</a:t>
                      </a:r>
                      <a:endParaRPr lang="es-CO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40" marR="47640" marT="0" marB="0" anchor="ctr"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1626591"/>
                  </a:ext>
                </a:extLst>
              </a:tr>
              <a:tr h="24401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>
                          <a:effectLst/>
                        </a:rPr>
                        <a:t>PROGRAMA</a:t>
                      </a:r>
                      <a:endParaRPr lang="es-CO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40" marR="4764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</a:rPr>
                        <a:t>MUNICIPIO DE OFERTA</a:t>
                      </a:r>
                      <a:endParaRPr lang="es-CO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40" marR="4764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</a:rPr>
                        <a:t>METODOLOGÍA</a:t>
                      </a:r>
                      <a:endParaRPr lang="es-CO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40" marR="47640" marT="0" marB="0" anchor="ctr"/>
                </a:tc>
                <a:extLst>
                  <a:ext uri="{0D108BD9-81ED-4DB2-BD59-A6C34878D82A}">
                    <a16:rowId xmlns:a16="http://schemas.microsoft.com/office/drawing/2014/main" val="3115504114"/>
                  </a:ext>
                </a:extLst>
              </a:tr>
              <a:tr h="2540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TÉCNICO PROFESIONAL EN PROCESOS LOGÍSTICOS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40" marR="47640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APARTADÓ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 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40" marR="47640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PRESENCIAL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40" marR="47640" marT="0" marB="0" anchor="ctr"/>
                </a:tc>
                <a:extLst>
                  <a:ext uri="{0D108BD9-81ED-4DB2-BD59-A6C34878D82A}">
                    <a16:rowId xmlns:a16="http://schemas.microsoft.com/office/drawing/2014/main" val="1928624050"/>
                  </a:ext>
                </a:extLst>
              </a:tr>
              <a:tr h="3815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TECNOLOGÍA EN GESTIÓN ADMINISTRATIVA Y FINANCIERA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40" marR="4764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8131793"/>
                  </a:ext>
                </a:extLst>
              </a:tr>
              <a:tr h="3815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TECNOLOGÍA EN LOGÍSTICA Y MERCADEO INTERNACIONAL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40" marR="4764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8603869"/>
                  </a:ext>
                </a:extLst>
              </a:tr>
              <a:tr h="328470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</a:rPr>
                        <a:t>SENA</a:t>
                      </a:r>
                      <a:endParaRPr lang="es-CO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40" marR="47640" marT="0" marB="0" anchor="ctr"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6327338"/>
                  </a:ext>
                </a:extLst>
              </a:tr>
              <a:tr h="24401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>
                          <a:effectLst/>
                        </a:rPr>
                        <a:t>PROGRAMA</a:t>
                      </a:r>
                      <a:endParaRPr lang="es-CO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40" marR="4764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</a:rPr>
                        <a:t>MUNICIPIO DE OFERTA</a:t>
                      </a:r>
                      <a:endParaRPr lang="es-CO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40" marR="4764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</a:rPr>
                        <a:t>METODOLOGÍA</a:t>
                      </a:r>
                      <a:endParaRPr lang="es-CO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40" marR="47640" marT="0" marB="0" anchor="ctr"/>
                </a:tc>
                <a:extLst>
                  <a:ext uri="{0D108BD9-81ED-4DB2-BD59-A6C34878D82A}">
                    <a16:rowId xmlns:a16="http://schemas.microsoft.com/office/drawing/2014/main" val="2718223892"/>
                  </a:ext>
                </a:extLst>
              </a:tr>
              <a:tr h="2524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TECNOLOGÍA EN ACTIVIDAD FÍSICA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40" marR="47640" marT="0" marB="0" anchor="ctr"/>
                </a:tc>
                <a:tc row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APARTADÓ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 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40" marR="47640" marT="0" marB="0" anchor="ctr"/>
                </a:tc>
                <a:tc row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PRESENCIAL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40" marR="47640" marT="0" marB="0" anchor="ctr"/>
                </a:tc>
                <a:extLst>
                  <a:ext uri="{0D108BD9-81ED-4DB2-BD59-A6C34878D82A}">
                    <a16:rowId xmlns:a16="http://schemas.microsoft.com/office/drawing/2014/main" val="2349355207"/>
                  </a:ext>
                </a:extLst>
              </a:tr>
              <a:tr h="2524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TECNOLOGÍA EN ACUICULTURA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40" marR="4764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6463125"/>
                  </a:ext>
                </a:extLst>
              </a:tr>
              <a:tr h="3815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TECNOLOGÍA EN GESTIÓN DE EMPRESAS AGROPECUARIAS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40" marR="4764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1637120"/>
                  </a:ext>
                </a:extLst>
              </a:tr>
              <a:tr h="2540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TECNOLOGÍA EN GESTIÓN DE RECURSOS NATURALES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40" marR="4764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6451514"/>
                  </a:ext>
                </a:extLst>
              </a:tr>
              <a:tr h="5106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effectLst/>
                        </a:rPr>
                        <a:t>TECNOLOGÍA EN SUPERVISIÓN DE REDES DE DISTRIBUCIÓN DE ENERGÍA ELÉCTRICA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40" marR="4764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36547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3763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b="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adroTexto 11">
            <a:extLst>
              <a:ext uri="{FF2B5EF4-FFF2-40B4-BE49-F238E27FC236}">
                <a16:creationId xmlns:a16="http://schemas.microsoft.com/office/drawing/2014/main" id="{9CD89A9C-3924-44C2-B94B-2D860E35F2A8}"/>
              </a:ext>
            </a:extLst>
          </p:cNvPr>
          <p:cNvSpPr txBox="1"/>
          <p:nvPr/>
        </p:nvSpPr>
        <p:spPr>
          <a:xfrm>
            <a:off x="7188035" y="211015"/>
            <a:ext cx="17173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/>
              <a:t>URABÁ</a:t>
            </a:r>
            <a:endParaRPr lang="es-CO" b="1" dirty="0"/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2C121258-2852-466E-90EC-2555F99F59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4415296"/>
              </p:ext>
            </p:extLst>
          </p:nvPr>
        </p:nvGraphicFramePr>
        <p:xfrm>
          <a:off x="1097280" y="753245"/>
          <a:ext cx="7230792" cy="5351509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409718">
                  <a:extLst>
                    <a:ext uri="{9D8B030D-6E8A-4147-A177-3AD203B41FA5}">
                      <a16:colId xmlns:a16="http://schemas.microsoft.com/office/drawing/2014/main" val="1178563890"/>
                    </a:ext>
                  </a:extLst>
                </a:gridCol>
                <a:gridCol w="2410537">
                  <a:extLst>
                    <a:ext uri="{9D8B030D-6E8A-4147-A177-3AD203B41FA5}">
                      <a16:colId xmlns:a16="http://schemas.microsoft.com/office/drawing/2014/main" val="2871891112"/>
                    </a:ext>
                  </a:extLst>
                </a:gridCol>
                <a:gridCol w="2410537">
                  <a:extLst>
                    <a:ext uri="{9D8B030D-6E8A-4147-A177-3AD203B41FA5}">
                      <a16:colId xmlns:a16="http://schemas.microsoft.com/office/drawing/2014/main" val="3972269364"/>
                    </a:ext>
                  </a:extLst>
                </a:gridCol>
              </a:tblGrid>
              <a:tr h="368932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</a:rPr>
                        <a:t>UNIVERSIDAD DE ANTIOQUIA</a:t>
                      </a:r>
                      <a:endParaRPr lang="es-CO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083" marR="52083" marT="0" marB="0" anchor="ctr"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7913494"/>
                  </a:ext>
                </a:extLst>
              </a:tr>
              <a:tr h="2758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</a:rPr>
                        <a:t>PROGRAMA</a:t>
                      </a:r>
                      <a:endParaRPr lang="es-CO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083" marR="520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</a:rPr>
                        <a:t>MUNICIPIO DE OFERTA</a:t>
                      </a:r>
                      <a:endParaRPr lang="es-CO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083" marR="520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</a:rPr>
                        <a:t>METODOLOGÍA</a:t>
                      </a:r>
                      <a:endParaRPr lang="es-CO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083" marR="52083" marT="0" marB="0" anchor="ctr"/>
                </a:tc>
                <a:extLst>
                  <a:ext uri="{0D108BD9-81ED-4DB2-BD59-A6C34878D82A}">
                    <a16:rowId xmlns:a16="http://schemas.microsoft.com/office/drawing/2014/main" val="429709189"/>
                  </a:ext>
                </a:extLst>
              </a:tr>
              <a:tr h="1332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ARTE DRAMÁTICO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083" marR="52083" marT="0" marB="0" anchor="ctr"/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effectLst/>
                        </a:rPr>
                        <a:t>APARTADÓ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effectLst/>
                        </a:rPr>
                        <a:t> 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083" marR="52083" marT="0" marB="0" anchor="ctr"/>
                </a:tc>
                <a:tc rowSpan="2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effectLst/>
                        </a:rPr>
                        <a:t>PRESENCIAL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083" marR="52083" marT="0" marB="0" anchor="ctr"/>
                </a:tc>
                <a:extLst>
                  <a:ext uri="{0D108BD9-81ED-4DB2-BD59-A6C34878D82A}">
                    <a16:rowId xmlns:a16="http://schemas.microsoft.com/office/drawing/2014/main" val="3712392897"/>
                  </a:ext>
                </a:extLst>
              </a:tr>
              <a:tr h="1332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HISTORIA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083" marR="52083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5585582"/>
                  </a:ext>
                </a:extLst>
              </a:tr>
              <a:tr h="2726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MICROBIOLOGÍA INDUSTRIAL Y AMBIENTAL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083" marR="52083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7245882"/>
                  </a:ext>
                </a:extLst>
              </a:tr>
              <a:tr h="1332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SOCIOLOGÍA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083" marR="52083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7142522"/>
                  </a:ext>
                </a:extLst>
              </a:tr>
              <a:tr h="2726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TECNOLOGÍA AGROINDUSTRIAL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083" marR="52083" marT="0" marB="0" anchor="ctr"/>
                </a:tc>
                <a:tc row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CAREPA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083" marR="52083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30275"/>
                  </a:ext>
                </a:extLst>
              </a:tr>
              <a:tr h="1332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DERECHO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083" marR="52083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1051054"/>
                  </a:ext>
                </a:extLst>
              </a:tr>
              <a:tr h="1332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ENTRENAMIENTO DEPORTIVO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083" marR="52083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149441"/>
                  </a:ext>
                </a:extLst>
              </a:tr>
              <a:tr h="1332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INGENIERÍA AGROINDUSTRIAL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083" marR="52083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8863307"/>
                  </a:ext>
                </a:extLst>
              </a:tr>
              <a:tr h="1332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INGENIERÍA AGROPECUARIA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083" marR="52083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1972536"/>
                  </a:ext>
                </a:extLst>
              </a:tr>
              <a:tr h="1332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INGENIERÍA BIOQUÍMICA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083" marR="52083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3984022"/>
                  </a:ext>
                </a:extLst>
              </a:tr>
              <a:tr h="1332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TECNOLOGÍA DE ALIMENTOS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083" marR="52083" marT="0" marB="0" anchor="ctr"/>
                </a:tc>
                <a:tc rowSpan="1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TURBO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083" marR="52083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3977775"/>
                  </a:ext>
                </a:extLst>
              </a:tr>
              <a:tr h="2726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TECNOLOGÍA EN REGENCIA DE FARMACIA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083" marR="52083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2521240"/>
                  </a:ext>
                </a:extLst>
              </a:tr>
              <a:tr h="2726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ADMINISTRACIÓN DE EMPRESAS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083" marR="52083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930957"/>
                  </a:ext>
                </a:extLst>
              </a:tr>
              <a:tr h="2726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COMUNICACIÓN SOCIAL PERIODISMO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083" marR="52083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688200"/>
                  </a:ext>
                </a:extLst>
              </a:tr>
              <a:tr h="1332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CONTADURÍA PUBLICA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083" marR="52083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8252846"/>
                  </a:ext>
                </a:extLst>
              </a:tr>
              <a:tr h="1332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DESARROLLO TERRITORIAL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083" marR="52083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1617027"/>
                  </a:ext>
                </a:extLst>
              </a:tr>
              <a:tr h="1332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GESTIÓN CULTURAL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083" marR="52083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4314429"/>
                  </a:ext>
                </a:extLst>
              </a:tr>
              <a:tr h="1332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INGENIERÍA OCEANOGRÁFICA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083" marR="52083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1398429"/>
                  </a:ext>
                </a:extLst>
              </a:tr>
              <a:tr h="1332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LICENCIATURA EN MÚSICA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083" marR="52083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8517540"/>
                  </a:ext>
                </a:extLst>
              </a:tr>
              <a:tr h="1332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OCEANOGRAFÍA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083" marR="52083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0919353"/>
                  </a:ext>
                </a:extLst>
              </a:tr>
              <a:tr h="1332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TRABAJO SOCIAL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083" marR="52083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0966300"/>
                  </a:ext>
                </a:extLst>
              </a:tr>
              <a:tr h="2726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ECOLOGÍA DE ZONAS COSTERAS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083" marR="52083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8249430"/>
                  </a:ext>
                </a:extLst>
              </a:tr>
              <a:tr h="1332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effectLst/>
                        </a:rPr>
                        <a:t>PSICOLOGÍA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083" marR="52083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14038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7557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179E94F8-988C-9149-AAF7-6356FD28A7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245" y="0"/>
            <a:ext cx="8875755" cy="6858000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ED399F1E-47D9-174F-AF84-7668B7871FE6}"/>
              </a:ext>
            </a:extLst>
          </p:cNvPr>
          <p:cNvSpPr/>
          <p:nvPr/>
        </p:nvSpPr>
        <p:spPr>
          <a:xfrm>
            <a:off x="438086" y="2303537"/>
            <a:ext cx="760476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4400" b="1" dirty="0">
                <a:latin typeface="Calibri" panose="020F0502020204030204" pitchFamily="34" charset="0"/>
                <a:cs typeface="Calibri" panose="020F0502020204030204" pitchFamily="34" charset="0"/>
              </a:rPr>
              <a:t>REGIÓN VALLE DE ABURRA</a:t>
            </a:r>
            <a:endParaRPr lang="es-CO" sz="4400" b="1" dirty="0">
              <a:solidFill>
                <a:srgbClr val="E94E1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7217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b="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adroTexto 11">
            <a:extLst>
              <a:ext uri="{FF2B5EF4-FFF2-40B4-BE49-F238E27FC236}">
                <a16:creationId xmlns:a16="http://schemas.microsoft.com/office/drawing/2014/main" id="{9CD89A9C-3924-44C2-B94B-2D860E35F2A8}"/>
              </a:ext>
            </a:extLst>
          </p:cNvPr>
          <p:cNvSpPr txBox="1"/>
          <p:nvPr/>
        </p:nvSpPr>
        <p:spPr>
          <a:xfrm>
            <a:off x="6485206" y="211015"/>
            <a:ext cx="2420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/>
              <a:t>VALLE DE ABURRA</a:t>
            </a:r>
            <a:endParaRPr lang="es-CO" b="1" dirty="0"/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8C31654C-366E-4D40-A68B-CC11486B3A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5397239"/>
              </p:ext>
            </p:extLst>
          </p:nvPr>
        </p:nvGraphicFramePr>
        <p:xfrm>
          <a:off x="1026942" y="866208"/>
          <a:ext cx="7404421" cy="4780693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414406">
                  <a:extLst>
                    <a:ext uri="{9D8B030D-6E8A-4147-A177-3AD203B41FA5}">
                      <a16:colId xmlns:a16="http://schemas.microsoft.com/office/drawing/2014/main" val="2700191472"/>
                    </a:ext>
                  </a:extLst>
                </a:gridCol>
                <a:gridCol w="2494871">
                  <a:extLst>
                    <a:ext uri="{9D8B030D-6E8A-4147-A177-3AD203B41FA5}">
                      <a16:colId xmlns:a16="http://schemas.microsoft.com/office/drawing/2014/main" val="724444841"/>
                    </a:ext>
                  </a:extLst>
                </a:gridCol>
                <a:gridCol w="2495144">
                  <a:extLst>
                    <a:ext uri="{9D8B030D-6E8A-4147-A177-3AD203B41FA5}">
                      <a16:colId xmlns:a16="http://schemas.microsoft.com/office/drawing/2014/main" val="411813580"/>
                    </a:ext>
                  </a:extLst>
                </a:gridCol>
              </a:tblGrid>
              <a:tr h="294663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</a:rPr>
                        <a:t>INSTITUCIÓN UNIVERSITARIA MARCO FIDEL SUAREZ - IUMAFIS</a:t>
                      </a:r>
                      <a:endParaRPr lang="es-CO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791" marR="54791" marT="0" marB="0" anchor="ctr"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8309693"/>
                  </a:ext>
                </a:extLst>
              </a:tr>
              <a:tr h="29466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>
                          <a:effectLst/>
                        </a:rPr>
                        <a:t>PROGRAMA</a:t>
                      </a:r>
                      <a:endParaRPr lang="es-CO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791" marR="547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>
                          <a:effectLst/>
                        </a:rPr>
                        <a:t>MUNICIPIO DE OFERTA</a:t>
                      </a:r>
                      <a:endParaRPr lang="es-CO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791" marR="547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</a:rPr>
                        <a:t>METODOLOGÍA</a:t>
                      </a:r>
                      <a:endParaRPr lang="es-CO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791" marR="54791" marT="0" marB="0" anchor="ctr"/>
                </a:tc>
                <a:extLst>
                  <a:ext uri="{0D108BD9-81ED-4DB2-BD59-A6C34878D82A}">
                    <a16:rowId xmlns:a16="http://schemas.microsoft.com/office/drawing/2014/main" val="1434665838"/>
                  </a:ext>
                </a:extLst>
              </a:tr>
              <a:tr h="2982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TECNOLOGÍA EN ANÁLISIS Y DESARROLLO DE SISTEMAS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791" marR="54791" marT="0" marB="0" anchor="ctr"/>
                </a:tc>
                <a:tc rowSpan="1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effectLst/>
                        </a:rPr>
                        <a:t>BELLO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effectLst/>
                        </a:rPr>
                        <a:t> 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791" marR="54791" marT="0" marB="0" anchor="ctr"/>
                </a:tc>
                <a:tc rowSpan="1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effectLst/>
                        </a:rPr>
                        <a:t>PRESENCIAL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791" marR="54791" marT="0" marB="0" anchor="ctr"/>
                </a:tc>
                <a:extLst>
                  <a:ext uri="{0D108BD9-81ED-4DB2-BD59-A6C34878D82A}">
                    <a16:rowId xmlns:a16="http://schemas.microsoft.com/office/drawing/2014/main" val="702902527"/>
                  </a:ext>
                </a:extLst>
              </a:tr>
              <a:tr h="2982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TECNOLOGÍA EN GESTIÓN AMBIENTAL TERRITORIAL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791" marR="54791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5049641"/>
                  </a:ext>
                </a:extLst>
              </a:tr>
              <a:tr h="2982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TECNOLOGÍA EN GESTIÓN EMPRESARIAL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791" marR="54791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830721"/>
                  </a:ext>
                </a:extLst>
              </a:tr>
              <a:tr h="4506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TECNOLOGÍA EN PROCEDIMIENTOS JUDICIALES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791" marR="54791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1067901"/>
                  </a:ext>
                </a:extLst>
              </a:tr>
              <a:tr h="4506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TECNOLOGÍA EN TRÁNSITO, TRANSPORTE TERRESTRE Y SEGURIDAD VIAL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791" marR="54791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0867456"/>
                  </a:ext>
                </a:extLst>
              </a:tr>
              <a:tr h="2982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TECNOLOGÍA FINANCIERA Y CONTABLE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791" marR="54791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9797214"/>
                  </a:ext>
                </a:extLst>
              </a:tr>
              <a:tr h="2982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ADMINISTRACIÓN DE EMPRESAS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791" marR="54791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3701657"/>
                  </a:ext>
                </a:extLst>
              </a:tr>
              <a:tr h="2982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ADMINISTRACIÓN FINANCIERA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791" marR="54791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2727521"/>
                  </a:ext>
                </a:extLst>
              </a:tr>
              <a:tr h="1457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CONTADURÍA PUBLICA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791" marR="54791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8369340"/>
                  </a:ext>
                </a:extLst>
              </a:tr>
              <a:tr h="1457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DERECHO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791" marR="54791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6689480"/>
                  </a:ext>
                </a:extLst>
              </a:tr>
              <a:tr h="1457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INGENIERÍA DE SISTEMAS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791" marR="54791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3272033"/>
                  </a:ext>
                </a:extLst>
              </a:tr>
              <a:tr h="4506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LICENCIATURA EN EDUCACIÓN FÍSICA, RECREACIÓN Y DEPORTE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791" marR="54791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8909767"/>
                  </a:ext>
                </a:extLst>
              </a:tr>
              <a:tr h="2982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effectLst/>
                        </a:rPr>
                        <a:t>LICENCIATURA EN EDUCACIÓN INFANTIL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791" marR="54791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5066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6166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b="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adroTexto 11">
            <a:extLst>
              <a:ext uri="{FF2B5EF4-FFF2-40B4-BE49-F238E27FC236}">
                <a16:creationId xmlns:a16="http://schemas.microsoft.com/office/drawing/2014/main" id="{9CD89A9C-3924-44C2-B94B-2D860E35F2A8}"/>
              </a:ext>
            </a:extLst>
          </p:cNvPr>
          <p:cNvSpPr txBox="1"/>
          <p:nvPr/>
        </p:nvSpPr>
        <p:spPr>
          <a:xfrm>
            <a:off x="6569612" y="-14068"/>
            <a:ext cx="2420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/>
              <a:t>VALLE DE ABURRA</a:t>
            </a:r>
            <a:endParaRPr lang="es-CO" b="1" dirty="0"/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18054A62-34A7-4246-BD01-EF78305A8D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2658373"/>
              </p:ext>
            </p:extLst>
          </p:nvPr>
        </p:nvGraphicFramePr>
        <p:xfrm>
          <a:off x="998808" y="300779"/>
          <a:ext cx="7404421" cy="617946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467583">
                  <a:extLst>
                    <a:ext uri="{9D8B030D-6E8A-4147-A177-3AD203B41FA5}">
                      <a16:colId xmlns:a16="http://schemas.microsoft.com/office/drawing/2014/main" val="820151428"/>
                    </a:ext>
                  </a:extLst>
                </a:gridCol>
                <a:gridCol w="2468419">
                  <a:extLst>
                    <a:ext uri="{9D8B030D-6E8A-4147-A177-3AD203B41FA5}">
                      <a16:colId xmlns:a16="http://schemas.microsoft.com/office/drawing/2014/main" val="4066637633"/>
                    </a:ext>
                  </a:extLst>
                </a:gridCol>
                <a:gridCol w="2468419">
                  <a:extLst>
                    <a:ext uri="{9D8B030D-6E8A-4147-A177-3AD203B41FA5}">
                      <a16:colId xmlns:a16="http://schemas.microsoft.com/office/drawing/2014/main" val="1687710025"/>
                    </a:ext>
                  </a:extLst>
                </a:gridCol>
              </a:tblGrid>
              <a:tr h="360403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</a:rPr>
                        <a:t>CORPORACIÓN UNIVERSITARIA MINUTO DE DIOS -UNIMINUTO-</a:t>
                      </a:r>
                      <a:endParaRPr lang="es-CO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7" marR="35837" marT="0" marB="0" anchor="ctr"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1322913"/>
                  </a:ext>
                </a:extLst>
              </a:tr>
              <a:tr h="1703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>
                          <a:effectLst/>
                        </a:rPr>
                        <a:t>PROGRAMA</a:t>
                      </a:r>
                      <a:endParaRPr lang="es-CO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7" marR="3583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</a:rPr>
                        <a:t>MUNICIPIO DE OFERTA</a:t>
                      </a:r>
                      <a:endParaRPr lang="es-CO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7" marR="3583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</a:rPr>
                        <a:t>METODOLOGÍA</a:t>
                      </a:r>
                      <a:endParaRPr lang="es-CO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7" marR="35837" marT="0" marB="0" anchor="ctr"/>
                </a:tc>
                <a:extLst>
                  <a:ext uri="{0D108BD9-81ED-4DB2-BD59-A6C34878D82A}">
                    <a16:rowId xmlns:a16="http://schemas.microsoft.com/office/drawing/2014/main" val="1610947389"/>
                  </a:ext>
                </a:extLst>
              </a:tr>
              <a:tr h="887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TECNOLOGÍA EN LOGÍSTICA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7" marR="35837" marT="0" marB="0" anchor="ctr"/>
                </a:tc>
                <a:tc rowSpan="10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effectLst/>
                        </a:rPr>
                        <a:t>BELLO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effectLst/>
                        </a:rPr>
                        <a:t> 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7" marR="35837" marT="0" marB="0" anchor="ctr"/>
                </a:tc>
                <a:tc rowSpan="10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effectLst/>
                        </a:rPr>
                        <a:t>PRESENCIAL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7" marR="35837" marT="0" marB="0" anchor="ctr"/>
                </a:tc>
                <a:extLst>
                  <a:ext uri="{0D108BD9-81ED-4DB2-BD59-A6C34878D82A}">
                    <a16:rowId xmlns:a16="http://schemas.microsoft.com/office/drawing/2014/main" val="3935434141"/>
                  </a:ext>
                </a:extLst>
              </a:tr>
              <a:tr h="1757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TECNOLOGÍA EN MERCADEO INTERNACIONAL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7" marR="35837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1526699"/>
                  </a:ext>
                </a:extLst>
              </a:tr>
              <a:tr h="1757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ADMINISTRACIÓN DE EMPRESAS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7" marR="35837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6243535"/>
                  </a:ext>
                </a:extLst>
              </a:tr>
              <a:tr h="1757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COMUNICACIÓN SOCIAL - PERIODISMO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7" marR="35837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4158753"/>
                  </a:ext>
                </a:extLst>
              </a:tr>
              <a:tr h="887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TRABAJO SOCIAL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7" marR="35837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1060702"/>
                  </a:ext>
                </a:extLst>
              </a:tr>
              <a:tr h="2655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ADMINISTRACIÓN EN SEGURIDAD Y SALUD EN EL TRABAJO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7" marR="35837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7651217"/>
                  </a:ext>
                </a:extLst>
              </a:tr>
              <a:tr h="887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INGENIERÍA DE SOFTWARE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7" marR="35837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7529533"/>
                  </a:ext>
                </a:extLst>
              </a:tr>
              <a:tr h="887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INGENIERÍA INDUSTRIAL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7" marR="35837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2998926"/>
                  </a:ext>
                </a:extLst>
              </a:tr>
              <a:tr h="1757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LICENCIATURA EN EDUCACIÓN INFANTIL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7" marR="35837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6803095"/>
                  </a:ext>
                </a:extLst>
              </a:tr>
              <a:tr h="887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PSICOLOGÍA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7" marR="35837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9020610"/>
                  </a:ext>
                </a:extLst>
              </a:tr>
              <a:tr h="331995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</a:rPr>
                        <a:t>INSTITUCIÓN UNIVERSITARIA DE ENVIGADO</a:t>
                      </a:r>
                      <a:endParaRPr lang="es-CO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7" marR="35837" marT="0" marB="0" anchor="ctr"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6844132"/>
                  </a:ext>
                </a:extLst>
              </a:tr>
              <a:tr h="1703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>
                          <a:effectLst/>
                        </a:rPr>
                        <a:t>PROGRAMA</a:t>
                      </a:r>
                      <a:endParaRPr lang="es-CO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7" marR="3583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</a:rPr>
                        <a:t>MUNICIPIO DE OFERTA</a:t>
                      </a:r>
                      <a:endParaRPr lang="es-CO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7" marR="3583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</a:rPr>
                        <a:t>METODOLOGÍA</a:t>
                      </a:r>
                      <a:endParaRPr lang="es-CO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7" marR="35837" marT="0" marB="0" anchor="ctr"/>
                </a:tc>
                <a:extLst>
                  <a:ext uri="{0D108BD9-81ED-4DB2-BD59-A6C34878D82A}">
                    <a16:rowId xmlns:a16="http://schemas.microsoft.com/office/drawing/2014/main" val="484881042"/>
                  </a:ext>
                </a:extLst>
              </a:tr>
              <a:tr h="2655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TÉCNICO PROFESIONAL EN TRÁNSITO, TRANSPORTE Y SEGURIDAD VIAL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7" marR="35837" marT="0" marB="0" anchor="ctr"/>
                </a:tc>
                <a:tc rowSpan="1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ENVIGADO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 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7" marR="35837" marT="0" marB="0" anchor="ctr"/>
                </a:tc>
                <a:tc rowSpan="1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PRESENCIAL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7" marR="35837" marT="0" marB="0" anchor="ctr"/>
                </a:tc>
                <a:extLst>
                  <a:ext uri="{0D108BD9-81ED-4DB2-BD59-A6C34878D82A}">
                    <a16:rowId xmlns:a16="http://schemas.microsoft.com/office/drawing/2014/main" val="1435787245"/>
                  </a:ext>
                </a:extLst>
              </a:tr>
              <a:tr h="2655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TECNOLOGÍA EN DESARROLLO DE SISTEMAS DE INFORMACIÓN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7" marR="35837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7559271"/>
                  </a:ext>
                </a:extLst>
              </a:tr>
              <a:tr h="1757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TECNOLOGÍA EN GESTIÓN DE REDES.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7" marR="35837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9530734"/>
                  </a:ext>
                </a:extLst>
              </a:tr>
              <a:tr h="2655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ADMINISTRACIÓN DE NEGOCIOS INTERNACIONALES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7" marR="35837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3453941"/>
                  </a:ext>
                </a:extLst>
              </a:tr>
              <a:tr h="1757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ADMINISTRACIÓN FINANCIERA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7" marR="35837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4192280"/>
                  </a:ext>
                </a:extLst>
              </a:tr>
              <a:tr h="887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CONTADURÍA PUBLICA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7" marR="35837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2276374"/>
                  </a:ext>
                </a:extLst>
              </a:tr>
              <a:tr h="887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DERECHO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7" marR="35837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1621873"/>
                  </a:ext>
                </a:extLst>
              </a:tr>
              <a:tr h="887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INGENIERÍA DE SISTEMAS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7" marR="35837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0245028"/>
                  </a:ext>
                </a:extLst>
              </a:tr>
              <a:tr h="887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INGENIERÍA ELECTRÓNICA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7" marR="35837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7142868"/>
                  </a:ext>
                </a:extLst>
              </a:tr>
              <a:tr h="887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INGENIERÍA INDUSTRIAL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7" marR="35837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9607574"/>
                  </a:ext>
                </a:extLst>
              </a:tr>
              <a:tr h="887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MERCADEO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7" marR="35837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947009"/>
                  </a:ext>
                </a:extLst>
              </a:tr>
              <a:tr h="887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PSICOLOGÍA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7" marR="35837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0545274"/>
                  </a:ext>
                </a:extLst>
              </a:tr>
              <a:tr h="1757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SEGURIDAD Y SALUD EN EL TRABAJO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7" marR="35837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5129625"/>
                  </a:ext>
                </a:extLst>
              </a:tr>
              <a:tr h="2781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effectLst/>
                        </a:rPr>
                        <a:t>TRABAJO SOCIAL</a:t>
                      </a:r>
                    </a:p>
                  </a:txBody>
                  <a:tcPr marL="35837" marR="35837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53949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3673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b="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adroTexto 11">
            <a:extLst>
              <a:ext uri="{FF2B5EF4-FFF2-40B4-BE49-F238E27FC236}">
                <a16:creationId xmlns:a16="http://schemas.microsoft.com/office/drawing/2014/main" id="{9CD89A9C-3924-44C2-B94B-2D860E35F2A8}"/>
              </a:ext>
            </a:extLst>
          </p:cNvPr>
          <p:cNvSpPr txBox="1"/>
          <p:nvPr/>
        </p:nvSpPr>
        <p:spPr>
          <a:xfrm>
            <a:off x="6499273" y="140677"/>
            <a:ext cx="2420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/>
              <a:t>VALLE DE ABURRA</a:t>
            </a:r>
            <a:endParaRPr lang="es-CO" b="1" dirty="0"/>
          </a:p>
        </p:txBody>
      </p:sp>
      <p:graphicFrame>
        <p:nvGraphicFramePr>
          <p:cNvPr id="9" name="Tabla 8">
            <a:extLst>
              <a:ext uri="{FF2B5EF4-FFF2-40B4-BE49-F238E27FC236}">
                <a16:creationId xmlns:a16="http://schemas.microsoft.com/office/drawing/2014/main" id="{BE87618F-54DF-4CA1-B002-37ED3C81C6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319890"/>
              </p:ext>
            </p:extLst>
          </p:nvPr>
        </p:nvGraphicFramePr>
        <p:xfrm>
          <a:off x="1069146" y="510009"/>
          <a:ext cx="7404420" cy="552426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467580">
                  <a:extLst>
                    <a:ext uri="{9D8B030D-6E8A-4147-A177-3AD203B41FA5}">
                      <a16:colId xmlns:a16="http://schemas.microsoft.com/office/drawing/2014/main" val="2087883412"/>
                    </a:ext>
                  </a:extLst>
                </a:gridCol>
                <a:gridCol w="2468420">
                  <a:extLst>
                    <a:ext uri="{9D8B030D-6E8A-4147-A177-3AD203B41FA5}">
                      <a16:colId xmlns:a16="http://schemas.microsoft.com/office/drawing/2014/main" val="1423826898"/>
                    </a:ext>
                  </a:extLst>
                </a:gridCol>
                <a:gridCol w="2468420">
                  <a:extLst>
                    <a:ext uri="{9D8B030D-6E8A-4147-A177-3AD203B41FA5}">
                      <a16:colId xmlns:a16="http://schemas.microsoft.com/office/drawing/2014/main" val="3345419296"/>
                    </a:ext>
                  </a:extLst>
                </a:gridCol>
              </a:tblGrid>
              <a:tr h="258846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b="1" dirty="0">
                          <a:effectLst/>
                        </a:rPr>
                        <a:t>ESCUELA SUPERIOR TECNOLÓGICA DE ARTES DEBORA ARANGO</a:t>
                      </a:r>
                      <a:endParaRPr lang="es-CO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39" marR="30639" marT="0" marB="0" anchor="ctr"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1535086"/>
                  </a:ext>
                </a:extLst>
              </a:tr>
              <a:tr h="13689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b="1">
                          <a:effectLst/>
                        </a:rPr>
                        <a:t>PROGRAMA</a:t>
                      </a:r>
                      <a:endParaRPr lang="es-CO" sz="1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39" marR="3063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b="1" dirty="0">
                          <a:effectLst/>
                        </a:rPr>
                        <a:t>MUNICIPIO DE OFERTA</a:t>
                      </a:r>
                      <a:endParaRPr lang="es-CO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39" marR="3063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b="1" dirty="0">
                          <a:effectLst/>
                        </a:rPr>
                        <a:t>METODOLOGÍA</a:t>
                      </a:r>
                      <a:endParaRPr lang="es-CO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39" marR="30639" marT="0" marB="0" anchor="ctr"/>
                </a:tc>
                <a:extLst>
                  <a:ext uri="{0D108BD9-81ED-4DB2-BD59-A6C34878D82A}">
                    <a16:rowId xmlns:a16="http://schemas.microsoft.com/office/drawing/2014/main" val="760700197"/>
                  </a:ext>
                </a:extLst>
              </a:tr>
              <a:tr h="2080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TÉCNICA PROFESIONAL EN EJECUCIÓN DE PROYECTOS CULTURALES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39" marR="30639" marT="0" marB="0" anchor="ctr"/>
                </a:tc>
                <a:tc rowSpan="1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dirty="0">
                          <a:effectLst/>
                        </a:rPr>
                        <a:t>ENVIGADO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dirty="0">
                          <a:effectLst/>
                        </a:rPr>
                        <a:t> </a:t>
                      </a:r>
                      <a:endParaRPr lang="es-CO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39" marR="30639" marT="0" marB="0" anchor="ctr"/>
                </a:tc>
                <a:tc rowSpan="1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PRESENCIAL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39" marR="30639" marT="0" marB="0" anchor="ctr"/>
                </a:tc>
                <a:extLst>
                  <a:ext uri="{0D108BD9-81ED-4DB2-BD59-A6C34878D82A}">
                    <a16:rowId xmlns:a16="http://schemas.microsoft.com/office/drawing/2014/main" val="3949985918"/>
                  </a:ext>
                </a:extLst>
              </a:tr>
              <a:tr h="2784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dirty="0">
                          <a:effectLst/>
                        </a:rPr>
                        <a:t>TÉCNICA PROFESIONAL EN PRODUCCIÓN DE CONTENIDOS AUDIOVISUALES</a:t>
                      </a:r>
                      <a:endParaRPr lang="es-CO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39" marR="30639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5251947"/>
                  </a:ext>
                </a:extLst>
              </a:tr>
              <a:tr h="2784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TÉCNICA PROFESIONAL EN PRODUCCIÓN DE OBJETOS PARA LA INTERACCIÓN DIGITAL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39" marR="30639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5669252"/>
                  </a:ext>
                </a:extLst>
              </a:tr>
              <a:tr h="2784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TÉCNICA PROFESIONAL EN PRODUCCIÓN DE OBJETOS PARA LAS PRACTICAS VISUALES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39" marR="30639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0748570"/>
                  </a:ext>
                </a:extLst>
              </a:tr>
              <a:tr h="2080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TÉCNICA PROFESIONAL EN PRODUCCIÓN PARA LAS PRACTICAS MUSICALES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39" marR="30639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6039566"/>
                  </a:ext>
                </a:extLst>
              </a:tr>
              <a:tr h="2080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TÉCNICA PROFESIONAL EN PRODUCCIÓN SONORA PARA CONTENIDOS DIGITALES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39" marR="30639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4334628"/>
                  </a:ext>
                </a:extLst>
              </a:tr>
              <a:tr h="2784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TÉCNICO PROFESIONAL EN ACTUACIÓN PARA LAS PRACTICAS ESCÉNICAS TEATRALES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39" marR="30639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246389"/>
                  </a:ext>
                </a:extLst>
              </a:tr>
              <a:tr h="2784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TECNOLOGÍA EN ACTUACIÓN Y ESCRITURA DE GUIONES PARA LAS PRACTICAS ESCÉNICAS TEATRALES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39" marR="30639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6434730"/>
                  </a:ext>
                </a:extLst>
              </a:tr>
              <a:tr h="2080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TECNOLOGÍA EN COORDINACIÓN DE PROYECTOS CULTURALES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39" marR="30639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7579850"/>
                  </a:ext>
                </a:extLst>
              </a:tr>
              <a:tr h="2080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TECNOLOGÍA EN GESTIÓN DE CONTENIDOS PARA LA INTERACCIÓN DIGITAL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39" marR="30639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9867009"/>
                  </a:ext>
                </a:extLst>
              </a:tr>
              <a:tr h="2784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TECNOLOGÍA EN GESTIÓN Y EJECUCIÓN INSTRUMENTAL PARA LAS PRACTICAS MUSICALES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39" marR="30639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6474776"/>
                  </a:ext>
                </a:extLst>
              </a:tr>
              <a:tr h="2784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TECNOLOGÍA EN GESTIÓN Y PRODUCCIÓN CREATIVA PARA LAS PRACTICAS VISUALES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39" marR="30639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6891961"/>
                  </a:ext>
                </a:extLst>
              </a:tr>
              <a:tr h="2784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TECNOLOGÍA EN GESTIÓN Y REALIZACIÓN DE CONTENIDOS AUDIOVISUALES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39" marR="30639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8688334"/>
                  </a:ext>
                </a:extLst>
              </a:tr>
              <a:tr h="2784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TECNOLOGÍA EN ILUSTRACIÓN PARA PRODUCTOS EDITORIALES MULTIMEDIALES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39" marR="30639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5347960"/>
                  </a:ext>
                </a:extLst>
              </a:tr>
              <a:tr h="2784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dirty="0">
                          <a:effectLst/>
                        </a:rPr>
                        <a:t>TECNOLOGÍA EN REALIZACIÓN DE PROYECTOS SONOROS PARA CONTENIDOS DIGITALES</a:t>
                      </a:r>
                      <a:endParaRPr lang="es-CO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39" marR="30639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7919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3068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b="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adroTexto 11">
            <a:extLst>
              <a:ext uri="{FF2B5EF4-FFF2-40B4-BE49-F238E27FC236}">
                <a16:creationId xmlns:a16="http://schemas.microsoft.com/office/drawing/2014/main" id="{9CD89A9C-3924-44C2-B94B-2D860E35F2A8}"/>
              </a:ext>
            </a:extLst>
          </p:cNvPr>
          <p:cNvSpPr txBox="1"/>
          <p:nvPr/>
        </p:nvSpPr>
        <p:spPr>
          <a:xfrm>
            <a:off x="6499273" y="140677"/>
            <a:ext cx="2420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/>
              <a:t>VALLE DE ABURRA</a:t>
            </a:r>
            <a:endParaRPr lang="es-CO" b="1" dirty="0"/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4FE364E2-DC55-497B-9BB9-831B9CDC81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47900"/>
              </p:ext>
            </p:extLst>
          </p:nvPr>
        </p:nvGraphicFramePr>
        <p:xfrm>
          <a:off x="1026941" y="510009"/>
          <a:ext cx="7404421" cy="5526683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467581">
                  <a:extLst>
                    <a:ext uri="{9D8B030D-6E8A-4147-A177-3AD203B41FA5}">
                      <a16:colId xmlns:a16="http://schemas.microsoft.com/office/drawing/2014/main" val="406258533"/>
                    </a:ext>
                  </a:extLst>
                </a:gridCol>
                <a:gridCol w="2468420">
                  <a:extLst>
                    <a:ext uri="{9D8B030D-6E8A-4147-A177-3AD203B41FA5}">
                      <a16:colId xmlns:a16="http://schemas.microsoft.com/office/drawing/2014/main" val="1136731495"/>
                    </a:ext>
                  </a:extLst>
                </a:gridCol>
                <a:gridCol w="2468420">
                  <a:extLst>
                    <a:ext uri="{9D8B030D-6E8A-4147-A177-3AD203B41FA5}">
                      <a16:colId xmlns:a16="http://schemas.microsoft.com/office/drawing/2014/main" val="1905105979"/>
                    </a:ext>
                  </a:extLst>
                </a:gridCol>
              </a:tblGrid>
              <a:tr h="312670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</a:rPr>
                        <a:t>UNIVERSIDAD NACIONAL DE COLOMBIA</a:t>
                      </a:r>
                      <a:endParaRPr lang="es-CO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75" marR="50775" marT="0" marB="0" anchor="ctr"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8403422"/>
                  </a:ext>
                </a:extLst>
              </a:tr>
              <a:tr h="2514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>
                          <a:effectLst/>
                        </a:rPr>
                        <a:t>PROGRAMA</a:t>
                      </a:r>
                      <a:endParaRPr lang="es-CO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75" marR="5077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</a:rPr>
                        <a:t>MUNICIPIO DE OFERTA</a:t>
                      </a:r>
                      <a:endParaRPr lang="es-CO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75" marR="5077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</a:rPr>
                        <a:t>METODOLOGÍA</a:t>
                      </a:r>
                      <a:endParaRPr lang="es-CO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75" marR="50775" marT="0" marB="0" anchor="ctr"/>
                </a:tc>
                <a:extLst>
                  <a:ext uri="{0D108BD9-81ED-4DB2-BD59-A6C34878D82A}">
                    <a16:rowId xmlns:a16="http://schemas.microsoft.com/office/drawing/2014/main" val="1664732298"/>
                  </a:ext>
                </a:extLst>
              </a:tr>
              <a:tr h="1233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ARQUITECTURA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75" marR="50775" marT="0" marB="0" anchor="ctr"/>
                </a:tc>
                <a:tc rowSpan="27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MEDELLÍN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 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75" marR="50775" marT="0" marB="0" anchor="ctr"/>
                </a:tc>
                <a:tc rowSpan="27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effectLst/>
                        </a:rPr>
                        <a:t>PRESENCIAL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75" marR="50775" marT="0" marB="0" anchor="ctr"/>
                </a:tc>
                <a:extLst>
                  <a:ext uri="{0D108BD9-81ED-4DB2-BD59-A6C34878D82A}">
                    <a16:rowId xmlns:a16="http://schemas.microsoft.com/office/drawing/2014/main" val="289790625"/>
                  </a:ext>
                </a:extLst>
              </a:tr>
              <a:tr h="1233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ARTES PLÁSTICAS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75" marR="50775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7487430"/>
                  </a:ext>
                </a:extLst>
              </a:tr>
              <a:tr h="1233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CIENCIA POLÍTICA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75" marR="50775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8320146"/>
                  </a:ext>
                </a:extLst>
              </a:tr>
              <a:tr h="2484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CIENCIAS DE LA COMPUTACIÓN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75" marR="50775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5409999"/>
                  </a:ext>
                </a:extLst>
              </a:tr>
              <a:tr h="1233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CONSTRUCCIÓN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75" marR="50775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582192"/>
                  </a:ext>
                </a:extLst>
              </a:tr>
              <a:tr h="1233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ECONOMÍA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75" marR="50775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6511679"/>
                  </a:ext>
                </a:extLst>
              </a:tr>
              <a:tr h="1233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ESTADÍSTICA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75" marR="50775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4842335"/>
                  </a:ext>
                </a:extLst>
              </a:tr>
              <a:tr h="1233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HISTORIA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75" marR="50775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994807"/>
                  </a:ext>
                </a:extLst>
              </a:tr>
              <a:tr h="1233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INGENIERÍA ADMINISTRATIVA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75" marR="50775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9944270"/>
                  </a:ext>
                </a:extLst>
              </a:tr>
              <a:tr h="1233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INGENIERÍA AGRÍCOLA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75" marR="50775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7050792"/>
                  </a:ext>
                </a:extLst>
              </a:tr>
              <a:tr h="1233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INGENIERÍA AGRONÓMICA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75" marR="50775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8337260"/>
                  </a:ext>
                </a:extLst>
              </a:tr>
              <a:tr h="1233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INGENIERÍA AMBIENTAL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75" marR="50775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5125002"/>
                  </a:ext>
                </a:extLst>
              </a:tr>
              <a:tr h="1233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INGENIERÍA BIOLÓGICA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75" marR="50775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2661056"/>
                  </a:ext>
                </a:extLst>
              </a:tr>
              <a:tr h="1233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INGENIERÍA CIVIL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75" marR="50775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5687941"/>
                  </a:ext>
                </a:extLst>
              </a:tr>
              <a:tr h="1233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INGENIERÍA DE CONTROL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75" marR="50775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686372"/>
                  </a:ext>
                </a:extLst>
              </a:tr>
              <a:tr h="2484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INGENIERÍA DE MINAS Y METALURGIA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75" marR="50775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1605910"/>
                  </a:ext>
                </a:extLst>
              </a:tr>
              <a:tr h="1233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INGENIERÍA DE PETRÓLEOS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75" marR="50775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255986"/>
                  </a:ext>
                </a:extLst>
              </a:tr>
              <a:tr h="2484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INGENIERÍA DE SISTEMAS E INFORMÁTICA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75" marR="50775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1170191"/>
                  </a:ext>
                </a:extLst>
              </a:tr>
              <a:tr h="1233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INGENIERÍA ELÉCTRICA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75" marR="50775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4812038"/>
                  </a:ext>
                </a:extLst>
              </a:tr>
              <a:tr h="1233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INGENIERÍA FÍSICA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75" marR="50775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2116375"/>
                  </a:ext>
                </a:extLst>
              </a:tr>
              <a:tr h="1233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INGENIERÍA FORESTAL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75" marR="50775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1046821"/>
                  </a:ext>
                </a:extLst>
              </a:tr>
              <a:tr h="1233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INGENIERÍA GEOLÓGICA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75" marR="50775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1877361"/>
                  </a:ext>
                </a:extLst>
              </a:tr>
              <a:tr h="1233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INGENIERÍA INDUSTRIAL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75" marR="50775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3567094"/>
                  </a:ext>
                </a:extLst>
              </a:tr>
              <a:tr h="1233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INGENIERÍA MECÁNICA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75" marR="50775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0521616"/>
                  </a:ext>
                </a:extLst>
              </a:tr>
              <a:tr h="1233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INGENIERÍA QUÍMICA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75" marR="50775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7542635"/>
                  </a:ext>
                </a:extLst>
              </a:tr>
              <a:tr h="1233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MATEMÁTICAS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75" marR="50775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8382104"/>
                  </a:ext>
                </a:extLst>
              </a:tr>
              <a:tr h="1233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effectLst/>
                        </a:rPr>
                        <a:t>ZOOTECNIA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75" marR="50775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26446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3134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b="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adroTexto 11">
            <a:extLst>
              <a:ext uri="{FF2B5EF4-FFF2-40B4-BE49-F238E27FC236}">
                <a16:creationId xmlns:a16="http://schemas.microsoft.com/office/drawing/2014/main" id="{9CD89A9C-3924-44C2-B94B-2D860E35F2A8}"/>
              </a:ext>
            </a:extLst>
          </p:cNvPr>
          <p:cNvSpPr txBox="1"/>
          <p:nvPr/>
        </p:nvSpPr>
        <p:spPr>
          <a:xfrm>
            <a:off x="6499273" y="140677"/>
            <a:ext cx="2420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/>
              <a:t>VALLE DE ABURRA</a:t>
            </a:r>
            <a:endParaRPr lang="es-CO" b="1" dirty="0"/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48EAE0BC-9736-4F9F-BC16-1BAA32A0D3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0042253"/>
              </p:ext>
            </p:extLst>
          </p:nvPr>
        </p:nvGraphicFramePr>
        <p:xfrm>
          <a:off x="1209822" y="598741"/>
          <a:ext cx="7258927" cy="566869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419095">
                  <a:extLst>
                    <a:ext uri="{9D8B030D-6E8A-4147-A177-3AD203B41FA5}">
                      <a16:colId xmlns:a16="http://schemas.microsoft.com/office/drawing/2014/main" val="508878637"/>
                    </a:ext>
                  </a:extLst>
                </a:gridCol>
                <a:gridCol w="2419916">
                  <a:extLst>
                    <a:ext uri="{9D8B030D-6E8A-4147-A177-3AD203B41FA5}">
                      <a16:colId xmlns:a16="http://schemas.microsoft.com/office/drawing/2014/main" val="666620984"/>
                    </a:ext>
                  </a:extLst>
                </a:gridCol>
                <a:gridCol w="2419916">
                  <a:extLst>
                    <a:ext uri="{9D8B030D-6E8A-4147-A177-3AD203B41FA5}">
                      <a16:colId xmlns:a16="http://schemas.microsoft.com/office/drawing/2014/main" val="593580308"/>
                    </a:ext>
                  </a:extLst>
                </a:gridCol>
              </a:tblGrid>
              <a:tr h="271892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b="1" dirty="0">
                          <a:effectLst/>
                        </a:rPr>
                        <a:t>TECNOLÓGICO DE ANTIOQUIA</a:t>
                      </a:r>
                      <a:endParaRPr lang="es-CO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942" marR="30942" marT="0" marB="0" anchor="ctr"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4554579"/>
                  </a:ext>
                </a:extLst>
              </a:tr>
              <a:tr h="2110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b="1">
                          <a:effectLst/>
                        </a:rPr>
                        <a:t>PROGRAMA</a:t>
                      </a:r>
                      <a:endParaRPr lang="es-CO" sz="1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942" marR="3094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b="1" dirty="0">
                          <a:effectLst/>
                        </a:rPr>
                        <a:t>MUNICIPIO DE OFERTA</a:t>
                      </a:r>
                      <a:endParaRPr lang="es-CO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942" marR="3094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b="1" dirty="0">
                          <a:effectLst/>
                        </a:rPr>
                        <a:t>METODOLOGÍA</a:t>
                      </a:r>
                      <a:endParaRPr lang="es-CO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942" marR="30942" marT="0" marB="0" anchor="ctr"/>
                </a:tc>
                <a:extLst>
                  <a:ext uri="{0D108BD9-81ED-4DB2-BD59-A6C34878D82A}">
                    <a16:rowId xmlns:a16="http://schemas.microsoft.com/office/drawing/2014/main" val="3201459412"/>
                  </a:ext>
                </a:extLst>
              </a:tr>
              <a:tr h="1395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TÉCNICA PROFESIONAL EN PROCESOS FINANCIEROS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942" marR="30942" marT="0" marB="0" anchor="ctr"/>
                </a:tc>
                <a:tc rowSpan="27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MEDELLÍN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 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942" marR="30942" marT="0" marB="0" anchor="ctr"/>
                </a:tc>
                <a:tc rowSpan="27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PRESENCIAL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942" marR="30942" marT="0" marB="0" anchor="ctr"/>
                </a:tc>
                <a:extLst>
                  <a:ext uri="{0D108BD9-81ED-4DB2-BD59-A6C34878D82A}">
                    <a16:rowId xmlns:a16="http://schemas.microsoft.com/office/drawing/2014/main" val="393403556"/>
                  </a:ext>
                </a:extLst>
              </a:tr>
              <a:tr h="2109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TÉCNICA PROFESIONAL EN PROCESOS DE COMERCIO EXTERIOR Y LOGÍSTICA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942" marR="30942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547882"/>
                  </a:ext>
                </a:extLst>
              </a:tr>
              <a:tr h="1395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TÉCNICA PROFESIONAL EN TANATOPRAXIA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942" marR="30942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8181152"/>
                  </a:ext>
                </a:extLst>
              </a:tr>
              <a:tr h="1395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TÉCNICO PROFESIONAL EN SISTEMAS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942" marR="30942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8557059"/>
                  </a:ext>
                </a:extLst>
              </a:tr>
              <a:tr h="1395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TECNOLOGÍA EN DISEÑO Y DESARROLLO WEB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942" marR="30942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855568"/>
                  </a:ext>
                </a:extLst>
              </a:tr>
              <a:tr h="1395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TECNOLOGÍA EN GESTIÓN FINANCIERA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942" marR="30942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2497650"/>
                  </a:ext>
                </a:extLst>
              </a:tr>
              <a:tr h="1395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TECNOLOGÍA EN GESTIÓN AGROAMBIENTAL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942" marR="30942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8239730"/>
                  </a:ext>
                </a:extLst>
              </a:tr>
              <a:tr h="1395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TECNOLOGÍA EN GESTIÓN COMERCIAL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942" marR="30942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6185615"/>
                  </a:ext>
                </a:extLst>
              </a:tr>
              <a:tr h="2109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TECNOLOGÍA EN GESTIÓN DE COMERCIO EXTERIOR Y LOGÍSTICA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942" marR="30942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8208301"/>
                  </a:ext>
                </a:extLst>
              </a:tr>
              <a:tr h="2109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TECNOLOGÍA EN GESTIÓN DE SERVICIOS PÚBLICOS DOMICILIARIOS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942" marR="30942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0588852"/>
                  </a:ext>
                </a:extLst>
              </a:tr>
              <a:tr h="1395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TECNOLOGÍA EN GESTIÓN INFORMÁTICA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942" marR="30942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6544700"/>
                  </a:ext>
                </a:extLst>
              </a:tr>
              <a:tr h="1395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TECNOLOGÍA EN HISTOCITOTECNOLOGIA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942" marR="30942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8628370"/>
                  </a:ext>
                </a:extLst>
              </a:tr>
              <a:tr h="1395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TECNOLOGÍA EN INVESTIGACIÓN JUDICIAL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942" marR="30942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3639084"/>
                  </a:ext>
                </a:extLst>
              </a:tr>
              <a:tr h="741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TECNOLOGÍA EN SISTEMAS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942" marR="30942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7877320"/>
                  </a:ext>
                </a:extLst>
              </a:tr>
              <a:tr h="1395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ADMINISTRACIÓN COMERCIAL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942" marR="30942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107057"/>
                  </a:ext>
                </a:extLst>
              </a:tr>
              <a:tr h="1395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ADMINISTRACIÓN FINANCIERA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942" marR="30942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9251007"/>
                  </a:ext>
                </a:extLst>
              </a:tr>
              <a:tr h="741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CONTADURÍA PUBLICA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942" marR="30942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5397272"/>
                  </a:ext>
                </a:extLst>
              </a:tr>
              <a:tr h="741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DERECHO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942" marR="30942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1743209"/>
                  </a:ext>
                </a:extLst>
              </a:tr>
              <a:tr h="741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INGENIERÍA AMBIENTAL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942" marR="30942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1835463"/>
                  </a:ext>
                </a:extLst>
              </a:tr>
              <a:tr h="741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INGENIERÍA EN SOFTWARE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942" marR="30942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8027275"/>
                  </a:ext>
                </a:extLst>
              </a:tr>
              <a:tr h="1395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LICENCIATURA EN EDUCACIÓN INFANTIL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942" marR="30942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6876043"/>
                  </a:ext>
                </a:extLst>
              </a:tr>
              <a:tr h="2109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LICENCIATURA EN LITERATURA Y LENGUA CASTELLANA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942" marR="30942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1143242"/>
                  </a:ext>
                </a:extLst>
              </a:tr>
              <a:tr h="1395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NEGOCIOS INTERNACIONALES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942" marR="30942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6218578"/>
                  </a:ext>
                </a:extLst>
              </a:tr>
              <a:tr h="1395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PROFESIONAL EN CRIMINALÍSTICA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942" marR="30942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932434"/>
                  </a:ext>
                </a:extLst>
              </a:tr>
              <a:tr h="2109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PROFESIONAL EN GESTIÓN DE LA SEGURIDAD Y SALUD EN EL TRABAJO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942" marR="30942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0311150"/>
                  </a:ext>
                </a:extLst>
              </a:tr>
              <a:tr h="1395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PROFESIONAL EN PSICOLOGÍA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942" marR="30942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4254396"/>
                  </a:ext>
                </a:extLst>
              </a:tr>
              <a:tr h="741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dirty="0">
                          <a:effectLst/>
                        </a:rPr>
                        <a:t>TRABAJO SOCIAL</a:t>
                      </a:r>
                      <a:endParaRPr lang="es-CO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942" marR="30942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82782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8393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b="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adroTexto 11">
            <a:extLst>
              <a:ext uri="{FF2B5EF4-FFF2-40B4-BE49-F238E27FC236}">
                <a16:creationId xmlns:a16="http://schemas.microsoft.com/office/drawing/2014/main" id="{9CD89A9C-3924-44C2-B94B-2D860E35F2A8}"/>
              </a:ext>
            </a:extLst>
          </p:cNvPr>
          <p:cNvSpPr txBox="1"/>
          <p:nvPr/>
        </p:nvSpPr>
        <p:spPr>
          <a:xfrm>
            <a:off x="6569611" y="140677"/>
            <a:ext cx="2420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/>
              <a:t>VALLE DE ABURRA</a:t>
            </a:r>
            <a:endParaRPr lang="es-CO" b="1" dirty="0"/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C7F91EF0-8547-4AC7-9EEA-EC45DB1765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1233480"/>
              </p:ext>
            </p:extLst>
          </p:nvPr>
        </p:nvGraphicFramePr>
        <p:xfrm>
          <a:off x="1055077" y="763227"/>
          <a:ext cx="7540282" cy="454169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512858">
                  <a:extLst>
                    <a:ext uri="{9D8B030D-6E8A-4147-A177-3AD203B41FA5}">
                      <a16:colId xmlns:a16="http://schemas.microsoft.com/office/drawing/2014/main" val="990839972"/>
                    </a:ext>
                  </a:extLst>
                </a:gridCol>
                <a:gridCol w="2513712">
                  <a:extLst>
                    <a:ext uri="{9D8B030D-6E8A-4147-A177-3AD203B41FA5}">
                      <a16:colId xmlns:a16="http://schemas.microsoft.com/office/drawing/2014/main" val="531097324"/>
                    </a:ext>
                  </a:extLst>
                </a:gridCol>
                <a:gridCol w="2513712">
                  <a:extLst>
                    <a:ext uri="{9D8B030D-6E8A-4147-A177-3AD203B41FA5}">
                      <a16:colId xmlns:a16="http://schemas.microsoft.com/office/drawing/2014/main" val="2537172114"/>
                    </a:ext>
                  </a:extLst>
                </a:gridCol>
              </a:tblGrid>
              <a:tr h="362188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</a:rPr>
                        <a:t>COLEGIO MAYOR DE ANTIOQUIA</a:t>
                      </a:r>
                      <a:endParaRPr lang="es-CO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29" marR="46229" marT="0" marB="0" anchor="ctr"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0576733"/>
                  </a:ext>
                </a:extLst>
              </a:tr>
              <a:tr h="29763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>
                          <a:effectLst/>
                        </a:rPr>
                        <a:t>PROGRAMA</a:t>
                      </a:r>
                      <a:endParaRPr lang="es-CO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29" marR="462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</a:rPr>
                        <a:t>MUNICIPIO DE OFERTA</a:t>
                      </a:r>
                      <a:endParaRPr lang="es-CO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29" marR="462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</a:rPr>
                        <a:t>METODOLOGÍA</a:t>
                      </a:r>
                      <a:endParaRPr lang="es-CO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29" marR="46229" marT="0" marB="0" anchor="ctr"/>
                </a:tc>
                <a:extLst>
                  <a:ext uri="{0D108BD9-81ED-4DB2-BD59-A6C34878D82A}">
                    <a16:rowId xmlns:a16="http://schemas.microsoft.com/office/drawing/2014/main" val="1786054665"/>
                  </a:ext>
                </a:extLst>
              </a:tr>
              <a:tr h="4445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TECNOLOGÍA EN DELINEANTE DE ARQUITECTURA E INGENIERÍA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29" marR="46229" marT="0" marB="0" anchor="ctr"/>
                </a:tc>
                <a:tc rowSpan="1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MEDELLÍN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 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29" marR="46229" marT="0" marB="0" anchor="ctr"/>
                </a:tc>
                <a:tc rowSpan="1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PRESENCIAL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29" marR="46229" marT="0" marB="0" anchor="ctr"/>
                </a:tc>
                <a:extLst>
                  <a:ext uri="{0D108BD9-81ED-4DB2-BD59-A6C34878D82A}">
                    <a16:rowId xmlns:a16="http://schemas.microsoft.com/office/drawing/2014/main" val="169756540"/>
                  </a:ext>
                </a:extLst>
              </a:tr>
              <a:tr h="2941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TECNOLOGÍA EN GESTIÓN CATASTRAL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29" marR="46229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1585483"/>
                  </a:ext>
                </a:extLst>
              </a:tr>
              <a:tr h="2941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TECNOLOGÍA EN GESTIÓN COMUNITARIA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29" marR="46229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9303113"/>
                  </a:ext>
                </a:extLst>
              </a:tr>
              <a:tr h="2941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TECNOLOGÍA EN GESTIÓN DE SERVICIOS GASTRONÓMICOS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29" marR="46229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1967135"/>
                  </a:ext>
                </a:extLst>
              </a:tr>
              <a:tr h="2941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TECNOLOGÍA EN SEGURIDAD Y SALUD EN EL TRABAJO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29" marR="46229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5467786"/>
                  </a:ext>
                </a:extLst>
              </a:tr>
              <a:tr h="2941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ADMINISTRACIÓN DE EMPRESAS TURÍSTICAS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29" marR="46229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4415041"/>
                  </a:ext>
                </a:extLst>
              </a:tr>
              <a:tr h="1437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ARQUITECTURA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29" marR="46229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9680908"/>
                  </a:ext>
                </a:extLst>
              </a:tr>
              <a:tr h="2941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BACTERIOLOGÍA Y LABORATORIO CLÍNICO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29" marR="46229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8044164"/>
                  </a:ext>
                </a:extLst>
              </a:tr>
              <a:tr h="1437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BIOTECNOLOGÍA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29" marR="46229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361533"/>
                  </a:ext>
                </a:extLst>
              </a:tr>
              <a:tr h="1437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CONSTRUCCIONES CIVILES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29" marR="46229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3427452"/>
                  </a:ext>
                </a:extLst>
              </a:tr>
              <a:tr h="1437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INGENIERÍA AMBIENTAL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29" marR="46229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4409479"/>
                  </a:ext>
                </a:extLst>
              </a:tr>
              <a:tr h="1437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INGENIERÍA COMERCIAL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29" marR="46229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8997631"/>
                  </a:ext>
                </a:extLst>
              </a:tr>
              <a:tr h="2941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PLANEACIÓN Y DESARROLLO SOCIAL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29" marR="46229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330422"/>
                  </a:ext>
                </a:extLst>
              </a:tr>
              <a:tr h="2941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effectLst/>
                        </a:rPr>
                        <a:t>PROFESIONAL EN GASTRONOMÍA Y CULINARIA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29" marR="46229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99716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2293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b="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adroTexto 11">
            <a:extLst>
              <a:ext uri="{FF2B5EF4-FFF2-40B4-BE49-F238E27FC236}">
                <a16:creationId xmlns:a16="http://schemas.microsoft.com/office/drawing/2014/main" id="{9CD89A9C-3924-44C2-B94B-2D860E35F2A8}"/>
              </a:ext>
            </a:extLst>
          </p:cNvPr>
          <p:cNvSpPr txBox="1"/>
          <p:nvPr/>
        </p:nvSpPr>
        <p:spPr>
          <a:xfrm>
            <a:off x="6569611" y="140677"/>
            <a:ext cx="2420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/>
              <a:t>VALLE DE ABURRA</a:t>
            </a:r>
            <a:endParaRPr lang="es-CO" b="1" dirty="0"/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DE7D0B3A-47AF-4B43-A83E-4EB05C70AD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3954551"/>
              </p:ext>
            </p:extLst>
          </p:nvPr>
        </p:nvGraphicFramePr>
        <p:xfrm>
          <a:off x="1083212" y="714276"/>
          <a:ext cx="7455877" cy="4952727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484729">
                  <a:extLst>
                    <a:ext uri="{9D8B030D-6E8A-4147-A177-3AD203B41FA5}">
                      <a16:colId xmlns:a16="http://schemas.microsoft.com/office/drawing/2014/main" val="2855414204"/>
                    </a:ext>
                  </a:extLst>
                </a:gridCol>
                <a:gridCol w="2485574">
                  <a:extLst>
                    <a:ext uri="{9D8B030D-6E8A-4147-A177-3AD203B41FA5}">
                      <a16:colId xmlns:a16="http://schemas.microsoft.com/office/drawing/2014/main" val="188937614"/>
                    </a:ext>
                  </a:extLst>
                </a:gridCol>
                <a:gridCol w="2485574">
                  <a:extLst>
                    <a:ext uri="{9D8B030D-6E8A-4147-A177-3AD203B41FA5}">
                      <a16:colId xmlns:a16="http://schemas.microsoft.com/office/drawing/2014/main" val="4232638239"/>
                    </a:ext>
                  </a:extLst>
                </a:gridCol>
              </a:tblGrid>
              <a:tr h="272323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</a:rPr>
                        <a:t>INSTITUTO TECNOLÓGICO METROPOLITANO ITM</a:t>
                      </a:r>
                      <a:endParaRPr lang="es-CO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01" marR="51301" marT="0" marB="0" anchor="ctr"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6829850"/>
                  </a:ext>
                </a:extLst>
              </a:tr>
              <a:tr h="2723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>
                          <a:effectLst/>
                        </a:rPr>
                        <a:t>PROGRAMA</a:t>
                      </a:r>
                      <a:endParaRPr lang="es-CO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01" marR="5130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</a:rPr>
                        <a:t>MUNICIPIO DE OFERTA</a:t>
                      </a:r>
                      <a:endParaRPr lang="es-CO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01" marR="5130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</a:rPr>
                        <a:t>METODOLOGÍA</a:t>
                      </a:r>
                      <a:endParaRPr lang="es-CO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01" marR="51301" marT="0" marB="0" anchor="ctr"/>
                </a:tc>
                <a:extLst>
                  <a:ext uri="{0D108BD9-81ED-4DB2-BD59-A6C34878D82A}">
                    <a16:rowId xmlns:a16="http://schemas.microsoft.com/office/drawing/2014/main" val="180076899"/>
                  </a:ext>
                </a:extLst>
              </a:tr>
              <a:tr h="2691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TECNOLOGÍA EN ANÁLISIS DE COSTOS Y PRESUPUESTOS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01" marR="51301" marT="0" marB="0" anchor="ctr"/>
                </a:tc>
                <a:tc rowSpan="1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MEDELLÍN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 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01" marR="51301" marT="0" marB="0" anchor="ctr"/>
                </a:tc>
                <a:tc rowSpan="1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effectLst/>
                        </a:rPr>
                        <a:t>PRESENCIAL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01" marR="51301" marT="0" marB="0" anchor="ctr"/>
                </a:tc>
                <a:extLst>
                  <a:ext uri="{0D108BD9-81ED-4DB2-BD59-A6C34878D82A}">
                    <a16:rowId xmlns:a16="http://schemas.microsoft.com/office/drawing/2014/main" val="1403051006"/>
                  </a:ext>
                </a:extLst>
              </a:tr>
              <a:tr h="4067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TECNOLOGÍA EN AUTOMATIZACIÓN ELECTRÓNICA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01" marR="51301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4404476"/>
                  </a:ext>
                </a:extLst>
              </a:tr>
              <a:tr h="5444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TECNOLOGÍA EN CONSTRUCCIÓN DE ACABADOS ARQUITECTÓNICOS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01" marR="51301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8910888"/>
                  </a:ext>
                </a:extLst>
              </a:tr>
              <a:tr h="2691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TECNOLOGÍA EN CONTROL DE LA CALIDAD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01" marR="51301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4199249"/>
                  </a:ext>
                </a:extLst>
              </a:tr>
              <a:tr h="2691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TECNOLOGÍA EN DESARROLLO DE SOFTWARE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01" marR="51301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2638842"/>
                  </a:ext>
                </a:extLst>
              </a:tr>
              <a:tr h="2691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TECNOLOGÍA EN DISEÑO INDUSTRIAL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01" marR="51301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3329854"/>
                  </a:ext>
                </a:extLst>
              </a:tr>
              <a:tr h="2691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TECNOLOGÍA EN GESTIÓN ADMINISTRATIVA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01" marR="51301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6071802"/>
                  </a:ext>
                </a:extLst>
              </a:tr>
              <a:tr h="4067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TECNOLOGÍA EN GESTIÓN DE REDES DE TELECOMUNICACIONES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01" marR="51301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5743603"/>
                  </a:ext>
                </a:extLst>
              </a:tr>
              <a:tr h="2691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TECNOLOGÍA EN INFORMÁTICA MUSICAL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01" marR="51301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870206"/>
                  </a:ext>
                </a:extLst>
              </a:tr>
              <a:tr h="4067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TECNOLOGÍA EN MANTENIMIENTO DE EQUIPO BIOMÉDICO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01" marR="51301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8000182"/>
                  </a:ext>
                </a:extLst>
              </a:tr>
              <a:tr h="2691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TECNOLOGÍA EN SISTEMAS DE PRODUCCIÓN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01" marR="51301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7557560"/>
                  </a:ext>
                </a:extLst>
              </a:tr>
              <a:tr h="2691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effectLst/>
                        </a:rPr>
                        <a:t>TECNOLOGÍA EN SISTEMAS ELECTROMECÁNICOS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01" marR="51301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89489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91172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b="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16B0C73D-1F81-4447-87B3-FF97B4064B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6066571"/>
              </p:ext>
            </p:extLst>
          </p:nvPr>
        </p:nvGraphicFramePr>
        <p:xfrm>
          <a:off x="1012691" y="502842"/>
          <a:ext cx="7695028" cy="5624413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564428">
                  <a:extLst>
                    <a:ext uri="{9D8B030D-6E8A-4147-A177-3AD203B41FA5}">
                      <a16:colId xmlns:a16="http://schemas.microsoft.com/office/drawing/2014/main" val="1186863636"/>
                    </a:ext>
                  </a:extLst>
                </a:gridCol>
                <a:gridCol w="2565300">
                  <a:extLst>
                    <a:ext uri="{9D8B030D-6E8A-4147-A177-3AD203B41FA5}">
                      <a16:colId xmlns:a16="http://schemas.microsoft.com/office/drawing/2014/main" val="1120841001"/>
                    </a:ext>
                  </a:extLst>
                </a:gridCol>
                <a:gridCol w="2565300">
                  <a:extLst>
                    <a:ext uri="{9D8B030D-6E8A-4147-A177-3AD203B41FA5}">
                      <a16:colId xmlns:a16="http://schemas.microsoft.com/office/drawing/2014/main" val="324611335"/>
                    </a:ext>
                  </a:extLst>
                </a:gridCol>
              </a:tblGrid>
              <a:tr h="363432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  <a:latin typeface="+mn-lt"/>
                          <a:cs typeface="Poppins" panose="00000500000000000000" pitchFamily="50" charset="0"/>
                        </a:rPr>
                        <a:t>UNIVERSIDAD DE ANTIOQUIA</a:t>
                      </a:r>
                      <a:endParaRPr lang="es-CO" sz="1100" b="1" dirty="0">
                        <a:effectLst/>
                        <a:latin typeface="+mn-lt"/>
                        <a:ea typeface="Calibri" panose="020F0502020204030204" pitchFamily="34" charset="0"/>
                        <a:cs typeface="Poppins" panose="00000500000000000000" pitchFamily="50" charset="0"/>
                      </a:endParaRPr>
                    </a:p>
                  </a:txBody>
                  <a:tcPr marL="55408" marR="55408" marT="0" marB="0" anchor="ctr"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4906071"/>
                  </a:ext>
                </a:extLst>
              </a:tr>
              <a:tr h="32559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>
                          <a:effectLst/>
                          <a:latin typeface="+mn-lt"/>
                          <a:cs typeface="Poppins" panose="00000500000000000000" pitchFamily="50" charset="0"/>
                        </a:rPr>
                        <a:t>PROGRAMA</a:t>
                      </a:r>
                      <a:endParaRPr lang="es-CO" sz="1100" b="1">
                        <a:effectLst/>
                        <a:latin typeface="+mn-lt"/>
                        <a:ea typeface="Calibri" panose="020F0502020204030204" pitchFamily="34" charset="0"/>
                        <a:cs typeface="Poppins" panose="00000500000000000000" pitchFamily="50" charset="0"/>
                      </a:endParaRPr>
                    </a:p>
                  </a:txBody>
                  <a:tcPr marL="55408" marR="5540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  <a:latin typeface="+mn-lt"/>
                          <a:cs typeface="Poppins" panose="00000500000000000000" pitchFamily="50" charset="0"/>
                        </a:rPr>
                        <a:t>MUNICIPIO DE OFERTA</a:t>
                      </a:r>
                      <a:endParaRPr lang="es-CO" sz="1100" b="1" dirty="0">
                        <a:effectLst/>
                        <a:latin typeface="+mn-lt"/>
                        <a:ea typeface="Calibri" panose="020F0502020204030204" pitchFamily="34" charset="0"/>
                        <a:cs typeface="Poppins" panose="00000500000000000000" pitchFamily="50" charset="0"/>
                      </a:endParaRPr>
                    </a:p>
                  </a:txBody>
                  <a:tcPr marL="55408" marR="5540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  <a:latin typeface="+mn-lt"/>
                          <a:cs typeface="Poppins" panose="00000500000000000000" pitchFamily="50" charset="0"/>
                        </a:rPr>
                        <a:t>METODOLOGÍA</a:t>
                      </a:r>
                      <a:endParaRPr lang="es-CO" sz="1100" b="1" dirty="0">
                        <a:effectLst/>
                        <a:latin typeface="+mn-lt"/>
                        <a:ea typeface="Calibri" panose="020F0502020204030204" pitchFamily="34" charset="0"/>
                        <a:cs typeface="Poppins" panose="00000500000000000000" pitchFamily="50" charset="0"/>
                      </a:endParaRPr>
                    </a:p>
                  </a:txBody>
                  <a:tcPr marL="55408" marR="55408" marT="0" marB="0" anchor="ctr"/>
                </a:tc>
                <a:extLst>
                  <a:ext uri="{0D108BD9-81ED-4DB2-BD59-A6C34878D82A}">
                    <a16:rowId xmlns:a16="http://schemas.microsoft.com/office/drawing/2014/main" val="1132530258"/>
                  </a:ext>
                </a:extLst>
              </a:tr>
              <a:tr h="2265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effectLst/>
                          <a:latin typeface="+mn-lt"/>
                          <a:cs typeface="Poppins" panose="00000500000000000000" pitchFamily="50" charset="0"/>
                        </a:rPr>
                        <a:t>ANTROPOLOGÍA</a:t>
                      </a:r>
                      <a:endParaRPr lang="es-CO" sz="1100" dirty="0">
                        <a:effectLst/>
                        <a:latin typeface="+mn-lt"/>
                        <a:ea typeface="Calibri" panose="020F0502020204030204" pitchFamily="34" charset="0"/>
                        <a:cs typeface="Poppins" panose="00000500000000000000" pitchFamily="50" charset="0"/>
                      </a:endParaRPr>
                    </a:p>
                  </a:txBody>
                  <a:tcPr marL="55408" marR="55408" marT="0" marB="0" anchor="ctr"/>
                </a:tc>
                <a:tc rowSpan="10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effectLst/>
                          <a:latin typeface="+mn-lt"/>
                          <a:cs typeface="Poppins" panose="00000500000000000000" pitchFamily="50" charset="0"/>
                        </a:rPr>
                        <a:t>CAUCASIA</a:t>
                      </a:r>
                      <a:endParaRPr lang="es-CO" sz="1100" dirty="0">
                        <a:effectLst/>
                        <a:latin typeface="+mn-lt"/>
                        <a:ea typeface="Calibri" panose="020F0502020204030204" pitchFamily="34" charset="0"/>
                        <a:cs typeface="Poppins" panose="00000500000000000000" pitchFamily="50" charset="0"/>
                      </a:endParaRPr>
                    </a:p>
                  </a:txBody>
                  <a:tcPr marL="55408" marR="55408" marT="0" marB="0" anchor="ctr"/>
                </a:tc>
                <a:tc rowSpan="10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effectLst/>
                          <a:latin typeface="+mn-lt"/>
                          <a:cs typeface="Poppins" panose="00000500000000000000" pitchFamily="50" charset="0"/>
                        </a:rPr>
                        <a:t>PRESENCIAL</a:t>
                      </a:r>
                      <a:endParaRPr lang="es-CO" sz="1100" dirty="0">
                        <a:effectLst/>
                        <a:latin typeface="+mn-lt"/>
                        <a:ea typeface="Calibri" panose="020F0502020204030204" pitchFamily="34" charset="0"/>
                        <a:cs typeface="Poppins" panose="00000500000000000000" pitchFamily="50" charset="0"/>
                      </a:endParaRPr>
                    </a:p>
                  </a:txBody>
                  <a:tcPr marL="55408" marR="55408" marT="0" marB="0" anchor="ctr"/>
                </a:tc>
                <a:extLst>
                  <a:ext uri="{0D108BD9-81ED-4DB2-BD59-A6C34878D82A}">
                    <a16:rowId xmlns:a16="http://schemas.microsoft.com/office/drawing/2014/main" val="2759158455"/>
                  </a:ext>
                </a:extLst>
              </a:tr>
              <a:tr h="1577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effectLst/>
                          <a:latin typeface="+mn-lt"/>
                          <a:cs typeface="Poppins" panose="00000500000000000000" pitchFamily="50" charset="0"/>
                        </a:rPr>
                        <a:t>BIOLOGÍA</a:t>
                      </a:r>
                      <a:endParaRPr lang="es-CO" sz="1100" dirty="0">
                        <a:effectLst/>
                        <a:latin typeface="+mn-lt"/>
                        <a:ea typeface="Calibri" panose="020F0502020204030204" pitchFamily="34" charset="0"/>
                        <a:cs typeface="Poppins" panose="00000500000000000000" pitchFamily="50" charset="0"/>
                      </a:endParaRPr>
                    </a:p>
                  </a:txBody>
                  <a:tcPr marL="55408" marR="55408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6215677"/>
                  </a:ext>
                </a:extLst>
              </a:tr>
              <a:tr h="24063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effectLst/>
                          <a:latin typeface="+mn-lt"/>
                          <a:cs typeface="Poppins" panose="00000500000000000000" pitchFamily="50" charset="0"/>
                        </a:rPr>
                        <a:t>CONTADURÍA PUBLICA</a:t>
                      </a:r>
                      <a:endParaRPr lang="es-CO" sz="1100" dirty="0">
                        <a:effectLst/>
                        <a:latin typeface="+mn-lt"/>
                        <a:ea typeface="Calibri" panose="020F0502020204030204" pitchFamily="34" charset="0"/>
                        <a:cs typeface="Poppins" panose="00000500000000000000" pitchFamily="50" charset="0"/>
                      </a:endParaRPr>
                    </a:p>
                  </a:txBody>
                  <a:tcPr marL="55408" marR="55408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3015670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effectLst/>
                          <a:latin typeface="+mn-lt"/>
                          <a:cs typeface="Poppins" panose="00000500000000000000" pitchFamily="50" charset="0"/>
                        </a:rPr>
                        <a:t>HISTORIA</a:t>
                      </a:r>
                      <a:endParaRPr lang="es-CO" sz="1100" dirty="0">
                        <a:effectLst/>
                        <a:latin typeface="+mn-lt"/>
                        <a:ea typeface="Calibri" panose="020F0502020204030204" pitchFamily="34" charset="0"/>
                        <a:cs typeface="Poppins" panose="00000500000000000000" pitchFamily="50" charset="0"/>
                      </a:endParaRPr>
                    </a:p>
                  </a:txBody>
                  <a:tcPr marL="55408" marR="55408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8045991"/>
                  </a:ext>
                </a:extLst>
              </a:tr>
              <a:tr h="2767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effectLst/>
                          <a:latin typeface="+mn-lt"/>
                          <a:cs typeface="Poppins" panose="00000500000000000000" pitchFamily="50" charset="0"/>
                        </a:rPr>
                        <a:t>MATEMÁTICAS</a:t>
                      </a:r>
                      <a:endParaRPr lang="es-CO" sz="1100" dirty="0">
                        <a:effectLst/>
                        <a:latin typeface="+mn-lt"/>
                        <a:ea typeface="Calibri" panose="020F0502020204030204" pitchFamily="34" charset="0"/>
                        <a:cs typeface="Poppins" panose="00000500000000000000" pitchFamily="50" charset="0"/>
                      </a:endParaRPr>
                    </a:p>
                  </a:txBody>
                  <a:tcPr marL="55408" marR="55408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6351962"/>
                  </a:ext>
                </a:extLst>
              </a:tr>
              <a:tr h="3258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effectLst/>
                          <a:latin typeface="+mn-lt"/>
                          <a:cs typeface="Poppins" panose="00000500000000000000" pitchFamily="50" charset="0"/>
                        </a:rPr>
                        <a:t>TECNOLOGÍA EN SANEAMIENTO AMBIENTAL</a:t>
                      </a:r>
                      <a:endParaRPr lang="es-CO" sz="1100" dirty="0">
                        <a:effectLst/>
                        <a:latin typeface="+mn-lt"/>
                        <a:ea typeface="Calibri" panose="020F0502020204030204" pitchFamily="34" charset="0"/>
                        <a:cs typeface="Poppins" panose="00000500000000000000" pitchFamily="50" charset="0"/>
                      </a:endParaRPr>
                    </a:p>
                  </a:txBody>
                  <a:tcPr marL="55408" marR="55408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2926165"/>
                  </a:ext>
                </a:extLst>
              </a:tr>
              <a:tr h="1592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  <a:latin typeface="+mn-lt"/>
                          <a:cs typeface="Poppins" panose="00000500000000000000" pitchFamily="50" charset="0"/>
                        </a:rPr>
                        <a:t>TRABAJO SOCIAL</a:t>
                      </a:r>
                      <a:endParaRPr lang="es-CO" sz="1100">
                        <a:effectLst/>
                        <a:latin typeface="+mn-lt"/>
                        <a:ea typeface="Calibri" panose="020F0502020204030204" pitchFamily="34" charset="0"/>
                        <a:cs typeface="Poppins" panose="00000500000000000000" pitchFamily="50" charset="0"/>
                      </a:endParaRPr>
                    </a:p>
                  </a:txBody>
                  <a:tcPr marL="55408" marR="55408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764204"/>
                  </a:ext>
                </a:extLst>
              </a:tr>
              <a:tr h="1592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effectLst/>
                          <a:latin typeface="+mn-lt"/>
                          <a:cs typeface="Poppins" panose="00000500000000000000" pitchFamily="50" charset="0"/>
                        </a:rPr>
                        <a:t>INGENIERÍA AGROPECUARIA</a:t>
                      </a:r>
                      <a:endParaRPr lang="es-CO" sz="1100" dirty="0">
                        <a:effectLst/>
                        <a:latin typeface="+mn-lt"/>
                        <a:ea typeface="Calibri" panose="020F0502020204030204" pitchFamily="34" charset="0"/>
                        <a:cs typeface="Poppins" panose="00000500000000000000" pitchFamily="50" charset="0"/>
                      </a:endParaRPr>
                    </a:p>
                  </a:txBody>
                  <a:tcPr marL="55408" marR="55408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0868992"/>
                  </a:ext>
                </a:extLst>
              </a:tr>
              <a:tr h="3258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effectLst/>
                          <a:latin typeface="+mn-lt"/>
                          <a:cs typeface="Poppins" panose="00000500000000000000" pitchFamily="50" charset="0"/>
                        </a:rPr>
                        <a:t>LICENCIATURA EN LENGUAS EXTRANJERAS</a:t>
                      </a:r>
                      <a:endParaRPr lang="es-CO" sz="1100" dirty="0">
                        <a:effectLst/>
                        <a:latin typeface="+mn-lt"/>
                        <a:ea typeface="Calibri" panose="020F0502020204030204" pitchFamily="34" charset="0"/>
                        <a:cs typeface="Poppins" panose="00000500000000000000" pitchFamily="50" charset="0"/>
                      </a:endParaRPr>
                    </a:p>
                  </a:txBody>
                  <a:tcPr marL="55408" marR="55408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3983433"/>
                  </a:ext>
                </a:extLst>
              </a:tr>
              <a:tr h="1592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effectLst/>
                          <a:latin typeface="+mn-lt"/>
                          <a:cs typeface="Poppins" panose="00000500000000000000" pitchFamily="50" charset="0"/>
                        </a:rPr>
                        <a:t>PSICOLOGÍA</a:t>
                      </a:r>
                      <a:endParaRPr lang="es-CO" sz="1100" dirty="0">
                        <a:effectLst/>
                        <a:latin typeface="+mn-lt"/>
                        <a:ea typeface="Calibri" panose="020F0502020204030204" pitchFamily="34" charset="0"/>
                        <a:cs typeface="Poppins" panose="00000500000000000000" pitchFamily="50" charset="0"/>
                      </a:endParaRPr>
                    </a:p>
                  </a:txBody>
                  <a:tcPr marL="55408" marR="55408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7254850"/>
                  </a:ext>
                </a:extLst>
              </a:tr>
              <a:tr h="269372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  <a:latin typeface="+mn-lt"/>
                          <a:cs typeface="Poppins" panose="00000500000000000000" pitchFamily="50" charset="0"/>
                        </a:rPr>
                        <a:t>SENA</a:t>
                      </a:r>
                      <a:endParaRPr lang="es-CO" sz="1100" b="1" dirty="0">
                        <a:effectLst/>
                        <a:latin typeface="+mn-lt"/>
                        <a:ea typeface="Calibri" panose="020F0502020204030204" pitchFamily="34" charset="0"/>
                        <a:cs typeface="Poppins" panose="00000500000000000000" pitchFamily="50" charset="0"/>
                      </a:endParaRPr>
                    </a:p>
                  </a:txBody>
                  <a:tcPr marL="55408" marR="55408" marT="0" marB="0" anchor="ctr"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9659885"/>
                  </a:ext>
                </a:extLst>
              </a:tr>
              <a:tr h="3186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  <a:latin typeface="+mn-lt"/>
                          <a:cs typeface="Poppins" panose="00000500000000000000" pitchFamily="50" charset="0"/>
                        </a:rPr>
                        <a:t>PROGRAMA</a:t>
                      </a:r>
                      <a:endParaRPr lang="es-CO" sz="1100" b="1" dirty="0">
                        <a:effectLst/>
                        <a:latin typeface="+mn-lt"/>
                        <a:ea typeface="Calibri" panose="020F0502020204030204" pitchFamily="34" charset="0"/>
                        <a:cs typeface="Poppins" panose="00000500000000000000" pitchFamily="50" charset="0"/>
                      </a:endParaRPr>
                    </a:p>
                  </a:txBody>
                  <a:tcPr marL="55408" marR="5540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>
                          <a:effectLst/>
                          <a:latin typeface="+mn-lt"/>
                          <a:cs typeface="Poppins" panose="00000500000000000000" pitchFamily="50" charset="0"/>
                        </a:rPr>
                        <a:t>MUNICIPIO DE OFERTA</a:t>
                      </a:r>
                      <a:endParaRPr lang="es-CO" sz="1100" b="1">
                        <a:effectLst/>
                        <a:latin typeface="+mn-lt"/>
                        <a:ea typeface="Calibri" panose="020F0502020204030204" pitchFamily="34" charset="0"/>
                        <a:cs typeface="Poppins" panose="00000500000000000000" pitchFamily="50" charset="0"/>
                      </a:endParaRPr>
                    </a:p>
                  </a:txBody>
                  <a:tcPr marL="55408" marR="5540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  <a:latin typeface="+mn-lt"/>
                          <a:cs typeface="Poppins" panose="00000500000000000000" pitchFamily="50" charset="0"/>
                        </a:rPr>
                        <a:t>METODOLOGÍA</a:t>
                      </a:r>
                      <a:endParaRPr lang="es-CO" sz="1100" b="1" dirty="0">
                        <a:effectLst/>
                        <a:latin typeface="+mn-lt"/>
                        <a:ea typeface="Calibri" panose="020F0502020204030204" pitchFamily="34" charset="0"/>
                        <a:cs typeface="Poppins" panose="00000500000000000000" pitchFamily="50" charset="0"/>
                      </a:endParaRPr>
                    </a:p>
                  </a:txBody>
                  <a:tcPr marL="55408" marR="55408" marT="0" marB="0" anchor="ctr"/>
                </a:tc>
                <a:extLst>
                  <a:ext uri="{0D108BD9-81ED-4DB2-BD59-A6C34878D82A}">
                    <a16:rowId xmlns:a16="http://schemas.microsoft.com/office/drawing/2014/main" val="4121119722"/>
                  </a:ext>
                </a:extLst>
              </a:tr>
              <a:tr h="3258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effectLst/>
                          <a:latin typeface="+mn-lt"/>
                          <a:cs typeface="Poppins" panose="00000500000000000000" pitchFamily="50" charset="0"/>
                        </a:rPr>
                        <a:t>TECNOLOGÍA EN COMUNICACIÓN COMERCIAL</a:t>
                      </a:r>
                      <a:endParaRPr lang="es-CO" sz="1100" dirty="0">
                        <a:effectLst/>
                        <a:latin typeface="+mn-lt"/>
                        <a:ea typeface="Calibri" panose="020F0502020204030204" pitchFamily="34" charset="0"/>
                        <a:cs typeface="Poppins" panose="00000500000000000000" pitchFamily="50" charset="0"/>
                      </a:endParaRPr>
                    </a:p>
                  </a:txBody>
                  <a:tcPr marL="55408" marR="55408" marT="0" marB="0" anchor="ctr"/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  <a:latin typeface="+mn-lt"/>
                          <a:cs typeface="Poppins" panose="00000500000000000000" pitchFamily="50" charset="0"/>
                        </a:rPr>
                        <a:t>CAUCASIA</a:t>
                      </a:r>
                      <a:endParaRPr lang="es-CO" sz="1100">
                        <a:effectLst/>
                        <a:latin typeface="+mn-lt"/>
                        <a:ea typeface="Calibri" panose="020F0502020204030204" pitchFamily="34" charset="0"/>
                        <a:cs typeface="Poppins" panose="00000500000000000000" pitchFamily="50" charset="0"/>
                      </a:endParaRPr>
                    </a:p>
                  </a:txBody>
                  <a:tcPr marL="55408" marR="55408" marT="0" marB="0" anchor="ctr"/>
                </a:tc>
                <a:tc row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effectLst/>
                          <a:latin typeface="+mn-lt"/>
                          <a:cs typeface="Poppins" panose="00000500000000000000" pitchFamily="50" charset="0"/>
                        </a:rPr>
                        <a:t>PRESENCIAL</a:t>
                      </a:r>
                      <a:endParaRPr lang="es-CO" sz="1100" dirty="0">
                        <a:effectLst/>
                        <a:latin typeface="+mn-lt"/>
                        <a:ea typeface="Calibri" panose="020F0502020204030204" pitchFamily="34" charset="0"/>
                        <a:cs typeface="Poppins" panose="00000500000000000000" pitchFamily="50" charset="0"/>
                      </a:endParaRPr>
                    </a:p>
                  </a:txBody>
                  <a:tcPr marL="55408" marR="55408" marT="0" marB="0" anchor="ctr"/>
                </a:tc>
                <a:extLst>
                  <a:ext uri="{0D108BD9-81ED-4DB2-BD59-A6C34878D82A}">
                    <a16:rowId xmlns:a16="http://schemas.microsoft.com/office/drawing/2014/main" val="4093374857"/>
                  </a:ext>
                </a:extLst>
              </a:tr>
              <a:tr h="4924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effectLst/>
                          <a:latin typeface="+mn-lt"/>
                          <a:cs typeface="Poppins" panose="00000500000000000000" pitchFamily="50" charset="0"/>
                        </a:rPr>
                        <a:t>TECNOLOGÍA EN GESTIÓN BANCARIA Y DE ENTIDADES FINANCIERAS</a:t>
                      </a:r>
                      <a:endParaRPr lang="es-CO" sz="1100" dirty="0">
                        <a:effectLst/>
                        <a:latin typeface="+mn-lt"/>
                        <a:ea typeface="Calibri" panose="020F0502020204030204" pitchFamily="34" charset="0"/>
                        <a:cs typeface="Poppins" panose="00000500000000000000" pitchFamily="50" charset="0"/>
                      </a:endParaRPr>
                    </a:p>
                  </a:txBody>
                  <a:tcPr marL="55408" marR="55408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1546588"/>
                  </a:ext>
                </a:extLst>
              </a:tr>
              <a:tr h="3258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effectLst/>
                          <a:latin typeface="+mn-lt"/>
                          <a:cs typeface="Poppins" panose="00000500000000000000" pitchFamily="50" charset="0"/>
                        </a:rPr>
                        <a:t>TECNOLOGÍA EN GESTIÓN CONTABLE Y FINANCIERA</a:t>
                      </a:r>
                      <a:endParaRPr lang="es-CO" sz="1100" dirty="0">
                        <a:effectLst/>
                        <a:latin typeface="+mn-lt"/>
                        <a:ea typeface="Calibri" panose="020F0502020204030204" pitchFamily="34" charset="0"/>
                        <a:cs typeface="Poppins" panose="00000500000000000000" pitchFamily="50" charset="0"/>
                      </a:endParaRPr>
                    </a:p>
                  </a:txBody>
                  <a:tcPr marL="55408" marR="55408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293834"/>
                  </a:ext>
                </a:extLst>
              </a:tr>
              <a:tr h="3258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effectLst/>
                          <a:latin typeface="+mn-lt"/>
                          <a:cs typeface="Poppins" panose="00000500000000000000" pitchFamily="50" charset="0"/>
                        </a:rPr>
                        <a:t>TECNOLOGÍA EN GESTIÓN DE MERCADOS</a:t>
                      </a:r>
                      <a:endParaRPr lang="es-CO" sz="1100" dirty="0">
                        <a:effectLst/>
                        <a:latin typeface="+mn-lt"/>
                        <a:ea typeface="Calibri" panose="020F0502020204030204" pitchFamily="34" charset="0"/>
                        <a:cs typeface="Poppins" panose="00000500000000000000" pitchFamily="50" charset="0"/>
                      </a:endParaRPr>
                    </a:p>
                  </a:txBody>
                  <a:tcPr marL="55408" marR="55408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1086545"/>
                  </a:ext>
                </a:extLst>
              </a:tr>
              <a:tr h="4924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  <a:latin typeface="+mn-lt"/>
                          <a:cs typeface="Poppins" panose="00000500000000000000" pitchFamily="50" charset="0"/>
                        </a:rPr>
                        <a:t>TECNOLOGÍA EN SUPERVISIÓN DE PROCESOS MINEROS</a:t>
                      </a:r>
                      <a:endParaRPr lang="es-CO" sz="1100">
                        <a:effectLst/>
                        <a:latin typeface="+mn-lt"/>
                        <a:ea typeface="Calibri" panose="020F0502020204030204" pitchFamily="34" charset="0"/>
                        <a:cs typeface="Poppins" panose="00000500000000000000" pitchFamily="50" charset="0"/>
                      </a:endParaRPr>
                    </a:p>
                  </a:txBody>
                  <a:tcPr marL="55408" marR="5540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effectLst/>
                          <a:latin typeface="+mn-lt"/>
                          <a:cs typeface="Poppins" panose="00000500000000000000" pitchFamily="50" charset="0"/>
                        </a:rPr>
                        <a:t>EL BAGRE</a:t>
                      </a:r>
                      <a:endParaRPr lang="es-CO" sz="1100" dirty="0">
                        <a:effectLst/>
                        <a:latin typeface="+mn-lt"/>
                        <a:ea typeface="Calibri" panose="020F0502020204030204" pitchFamily="34" charset="0"/>
                        <a:cs typeface="Poppins" panose="00000500000000000000" pitchFamily="50" charset="0"/>
                      </a:endParaRPr>
                    </a:p>
                  </a:txBody>
                  <a:tcPr marL="55408" marR="55408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3443202"/>
                  </a:ext>
                </a:extLst>
              </a:tr>
            </a:tbl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2D2655B6-3B11-4C8C-BC14-47BEB549FE8E}"/>
              </a:ext>
            </a:extLst>
          </p:cNvPr>
          <p:cNvSpPr txBox="1"/>
          <p:nvPr/>
        </p:nvSpPr>
        <p:spPr>
          <a:xfrm>
            <a:off x="7182853" y="133510"/>
            <a:ext cx="17173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/>
              <a:t>BAJO CAUCA</a:t>
            </a:r>
            <a:endParaRPr lang="es-CO" b="1" dirty="0"/>
          </a:p>
        </p:txBody>
      </p:sp>
    </p:spTree>
    <p:extLst>
      <p:ext uri="{BB962C8B-B14F-4D97-AF65-F5344CB8AC3E}">
        <p14:creationId xmlns:p14="http://schemas.microsoft.com/office/powerpoint/2010/main" val="832683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b="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adroTexto 11">
            <a:extLst>
              <a:ext uri="{FF2B5EF4-FFF2-40B4-BE49-F238E27FC236}">
                <a16:creationId xmlns:a16="http://schemas.microsoft.com/office/drawing/2014/main" id="{9CD89A9C-3924-44C2-B94B-2D860E35F2A8}"/>
              </a:ext>
            </a:extLst>
          </p:cNvPr>
          <p:cNvSpPr txBox="1"/>
          <p:nvPr/>
        </p:nvSpPr>
        <p:spPr>
          <a:xfrm>
            <a:off x="6555543" y="126609"/>
            <a:ext cx="2420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/>
              <a:t>VALLE DE ABURRA</a:t>
            </a:r>
            <a:endParaRPr lang="es-CO" b="1" dirty="0"/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B493D8A9-3975-4CAA-9F60-51F671E83D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747564"/>
              </p:ext>
            </p:extLst>
          </p:nvPr>
        </p:nvGraphicFramePr>
        <p:xfrm>
          <a:off x="1041009" y="675249"/>
          <a:ext cx="7385539" cy="4652493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461289">
                  <a:extLst>
                    <a:ext uri="{9D8B030D-6E8A-4147-A177-3AD203B41FA5}">
                      <a16:colId xmlns:a16="http://schemas.microsoft.com/office/drawing/2014/main" val="906446439"/>
                    </a:ext>
                  </a:extLst>
                </a:gridCol>
                <a:gridCol w="2462125">
                  <a:extLst>
                    <a:ext uri="{9D8B030D-6E8A-4147-A177-3AD203B41FA5}">
                      <a16:colId xmlns:a16="http://schemas.microsoft.com/office/drawing/2014/main" val="2819539182"/>
                    </a:ext>
                  </a:extLst>
                </a:gridCol>
                <a:gridCol w="2462125">
                  <a:extLst>
                    <a:ext uri="{9D8B030D-6E8A-4147-A177-3AD203B41FA5}">
                      <a16:colId xmlns:a16="http://schemas.microsoft.com/office/drawing/2014/main" val="4179856881"/>
                    </a:ext>
                  </a:extLst>
                </a:gridCol>
              </a:tblGrid>
              <a:tr h="338314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</a:rPr>
                        <a:t>INSTITUTO TECNOLÓGICO METROPOLITANO ITM</a:t>
                      </a:r>
                      <a:endParaRPr lang="es-CO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99" marR="65999" marT="0" marB="0" anchor="ctr"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7759596"/>
                  </a:ext>
                </a:extLst>
              </a:tr>
              <a:tr h="33831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</a:rPr>
                        <a:t>PROGRAMA</a:t>
                      </a:r>
                      <a:endParaRPr lang="es-CO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99" marR="659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>
                          <a:effectLst/>
                        </a:rPr>
                        <a:t>MUNICIPIO DE OFERTA</a:t>
                      </a:r>
                      <a:endParaRPr lang="es-CO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99" marR="659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</a:rPr>
                        <a:t>METODOLOGÍA</a:t>
                      </a:r>
                      <a:endParaRPr lang="es-CO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99" marR="65999" marT="0" marB="0" anchor="ctr"/>
                </a:tc>
                <a:extLst>
                  <a:ext uri="{0D108BD9-81ED-4DB2-BD59-A6C34878D82A}">
                    <a16:rowId xmlns:a16="http://schemas.microsoft.com/office/drawing/2014/main" val="371448719"/>
                  </a:ext>
                </a:extLst>
              </a:tr>
              <a:tr h="3474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ADMINISTRACIÓN TECNOLÓGICA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99" marR="65999" marT="0" marB="0" anchor="ctr"/>
                </a:tc>
                <a:tc rowSpan="17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effectLst/>
                        </a:rPr>
                        <a:t>MEDELLÍN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effectLst/>
                        </a:rPr>
                        <a:t> 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99" marR="65999" marT="0" marB="0" anchor="ctr"/>
                </a:tc>
                <a:tc rowSpan="17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effectLst/>
                        </a:rPr>
                        <a:t>PRESENCIAL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99" marR="65999" marT="0" marB="0" anchor="ctr"/>
                </a:tc>
                <a:extLst>
                  <a:ext uri="{0D108BD9-81ED-4DB2-BD59-A6C34878D82A}">
                    <a16:rowId xmlns:a16="http://schemas.microsoft.com/office/drawing/2014/main" val="956656365"/>
                  </a:ext>
                </a:extLst>
              </a:tr>
              <a:tr h="3492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ARTES DE LA GRABACIÓN Y PRODUCCIÓN MUSICAL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99" marR="65999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5230910"/>
                  </a:ext>
                </a:extLst>
              </a:tr>
              <a:tr h="1706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ARTES VISUALES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99" marR="65999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4220526"/>
                  </a:ext>
                </a:extLst>
              </a:tr>
              <a:tr h="1706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CIENCIAS AMBIENTALES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99" marR="65999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9538758"/>
                  </a:ext>
                </a:extLst>
              </a:tr>
              <a:tr h="1706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CINE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99" marR="65999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3297492"/>
                  </a:ext>
                </a:extLst>
              </a:tr>
              <a:tr h="1706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CONTADURÍA PUBLICA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99" marR="65999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4503370"/>
                  </a:ext>
                </a:extLst>
              </a:tr>
              <a:tr h="1706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INGENIERÍA BIOMÉDICA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99" marR="65999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122874"/>
                  </a:ext>
                </a:extLst>
              </a:tr>
              <a:tr h="1706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INGENIERÍA DE LA CALIDAD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99" marR="65999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9376009"/>
                  </a:ext>
                </a:extLst>
              </a:tr>
              <a:tr h="3474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INGENIERÍA DE PRODUCCIÓN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99" marR="65999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518869"/>
                  </a:ext>
                </a:extLst>
              </a:tr>
              <a:tr h="1706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INGENIERÍA DE SISTEMAS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99" marR="65999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170853"/>
                  </a:ext>
                </a:extLst>
              </a:tr>
              <a:tr h="3492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INGENIERÍA DE TELECOMUNICACIONES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99" marR="65999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135896"/>
                  </a:ext>
                </a:extLst>
              </a:tr>
              <a:tr h="3474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INGENIERÍA ELECTROMECÁNICA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99" marR="65999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5612691"/>
                  </a:ext>
                </a:extLst>
              </a:tr>
              <a:tr h="1706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INGENIERÍA ELECTRÓNICA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99" marR="65999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7606853"/>
                  </a:ext>
                </a:extLst>
              </a:tr>
              <a:tr h="3474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INGENIERÍA EN DISEÑO INDUSTRIAL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99" marR="65999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4485492"/>
                  </a:ext>
                </a:extLst>
              </a:tr>
              <a:tr h="1706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INGENIERÍA FINANCIERA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99" marR="65999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2845037"/>
                  </a:ext>
                </a:extLst>
              </a:tr>
              <a:tr h="1706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INGENIERÍA MECATRÓNICA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99" marR="65999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9159943"/>
                  </a:ext>
                </a:extLst>
              </a:tr>
              <a:tr h="1706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effectLst/>
                        </a:rPr>
                        <a:t>QUÍMICA INDUSTRIAL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99" marR="65999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58051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5944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b="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adroTexto 11">
            <a:extLst>
              <a:ext uri="{FF2B5EF4-FFF2-40B4-BE49-F238E27FC236}">
                <a16:creationId xmlns:a16="http://schemas.microsoft.com/office/drawing/2014/main" id="{9CD89A9C-3924-44C2-B94B-2D860E35F2A8}"/>
              </a:ext>
            </a:extLst>
          </p:cNvPr>
          <p:cNvSpPr txBox="1"/>
          <p:nvPr/>
        </p:nvSpPr>
        <p:spPr>
          <a:xfrm>
            <a:off x="6555543" y="126609"/>
            <a:ext cx="2420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/>
              <a:t>VALLE DE ABURRA</a:t>
            </a:r>
            <a:endParaRPr lang="es-CO" b="1" dirty="0"/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825C9126-08E9-4AD5-9CD5-C543615D8C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618358"/>
              </p:ext>
            </p:extLst>
          </p:nvPr>
        </p:nvGraphicFramePr>
        <p:xfrm>
          <a:off x="1083213" y="822566"/>
          <a:ext cx="7343333" cy="5212867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447223">
                  <a:extLst>
                    <a:ext uri="{9D8B030D-6E8A-4147-A177-3AD203B41FA5}">
                      <a16:colId xmlns:a16="http://schemas.microsoft.com/office/drawing/2014/main" val="2565931057"/>
                    </a:ext>
                  </a:extLst>
                </a:gridCol>
                <a:gridCol w="2448055">
                  <a:extLst>
                    <a:ext uri="{9D8B030D-6E8A-4147-A177-3AD203B41FA5}">
                      <a16:colId xmlns:a16="http://schemas.microsoft.com/office/drawing/2014/main" val="3870549649"/>
                    </a:ext>
                  </a:extLst>
                </a:gridCol>
                <a:gridCol w="2448055">
                  <a:extLst>
                    <a:ext uri="{9D8B030D-6E8A-4147-A177-3AD203B41FA5}">
                      <a16:colId xmlns:a16="http://schemas.microsoft.com/office/drawing/2014/main" val="3720686125"/>
                    </a:ext>
                  </a:extLst>
                </a:gridCol>
              </a:tblGrid>
              <a:tr h="397468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</a:rPr>
                        <a:t>FUNDACIÓN UNIVERSITARIA BELLAS ARTES</a:t>
                      </a:r>
                      <a:endParaRPr lang="es-CO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1567351"/>
                  </a:ext>
                </a:extLst>
              </a:tr>
              <a:tr h="3376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</a:rPr>
                        <a:t>PROGRAMA</a:t>
                      </a:r>
                      <a:endParaRPr lang="es-CO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</a:rPr>
                        <a:t>MUNICIPIO DE OFERTA</a:t>
                      </a:r>
                      <a:endParaRPr lang="es-CO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</a:rPr>
                        <a:t>METODOLOGÍA</a:t>
                      </a:r>
                      <a:endParaRPr lang="es-CO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57764661"/>
                  </a:ext>
                </a:extLst>
              </a:tr>
              <a:tr h="4518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COMUNICACIÓN PUBLICITARIA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MEDELLÍN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PRESENCIAL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06885789"/>
                  </a:ext>
                </a:extLst>
              </a:tr>
              <a:tr h="2208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DISEÑO INTERACTIVO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3525289"/>
                  </a:ext>
                </a:extLst>
              </a:tr>
              <a:tr h="2208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DISEÑO VISUAL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2875364"/>
                  </a:ext>
                </a:extLst>
              </a:tr>
              <a:tr h="2208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FOTOGRAFÍA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3626882"/>
                  </a:ext>
                </a:extLst>
              </a:tr>
              <a:tr h="2208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MÚSICA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0304804"/>
                  </a:ext>
                </a:extLst>
              </a:tr>
              <a:tr h="315025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</a:rPr>
                        <a:t>FUNDACIÓN UNIVERSITARIA-CEIPA-</a:t>
                      </a:r>
                      <a:endParaRPr lang="es-CO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4871648"/>
                  </a:ext>
                </a:extLst>
              </a:tr>
              <a:tr h="3474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</a:rPr>
                        <a:t>PROGRAMA</a:t>
                      </a:r>
                      <a:endParaRPr lang="es-CO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</a:rPr>
                        <a:t>MUNICIPIO DE OFERTA</a:t>
                      </a:r>
                      <a:endParaRPr lang="es-CO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</a:rPr>
                        <a:t>METODOLOGÍA</a:t>
                      </a:r>
                      <a:endParaRPr lang="es-CO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5429691"/>
                  </a:ext>
                </a:extLst>
              </a:tr>
              <a:tr h="4518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ADMINISTRACIÓN DE EMPRESAS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effectLst/>
                        </a:rPr>
                        <a:t>SABANETA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PRESENCIAL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63083095"/>
                  </a:ext>
                </a:extLst>
              </a:tr>
              <a:tr h="4518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ADMINISTRACIÓN DE MERCADEO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5382506"/>
                  </a:ext>
                </a:extLst>
              </a:tr>
              <a:tr h="6829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ADMINISTRACIÓN DE NEGOCIOS INTERNACIONALES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9470144"/>
                  </a:ext>
                </a:extLst>
              </a:tr>
              <a:tr h="4518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ADMINISTRACIÓN FINANCIERA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6791259"/>
                  </a:ext>
                </a:extLst>
              </a:tr>
              <a:tr h="2208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ADMINISTRACIÓN HUMANA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4609751"/>
                  </a:ext>
                </a:extLst>
              </a:tr>
              <a:tr h="2208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effectLst/>
                        </a:rPr>
                        <a:t>CONTADURÍA PUBLICA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01539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5092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b="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adroTexto 11">
            <a:extLst>
              <a:ext uri="{FF2B5EF4-FFF2-40B4-BE49-F238E27FC236}">
                <a16:creationId xmlns:a16="http://schemas.microsoft.com/office/drawing/2014/main" id="{9CD89A9C-3924-44C2-B94B-2D860E35F2A8}"/>
              </a:ext>
            </a:extLst>
          </p:cNvPr>
          <p:cNvSpPr txBox="1"/>
          <p:nvPr/>
        </p:nvSpPr>
        <p:spPr>
          <a:xfrm>
            <a:off x="6597746" y="0"/>
            <a:ext cx="2420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/>
              <a:t>VALLE DE ABURRA</a:t>
            </a:r>
            <a:endParaRPr lang="es-CO" b="1" dirty="0"/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BD8ED34B-A37C-4D18-8DD7-D9551538B9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0386188"/>
              </p:ext>
            </p:extLst>
          </p:nvPr>
        </p:nvGraphicFramePr>
        <p:xfrm>
          <a:off x="1083214" y="311275"/>
          <a:ext cx="7258928" cy="591722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419094">
                  <a:extLst>
                    <a:ext uri="{9D8B030D-6E8A-4147-A177-3AD203B41FA5}">
                      <a16:colId xmlns:a16="http://schemas.microsoft.com/office/drawing/2014/main" val="2596428615"/>
                    </a:ext>
                  </a:extLst>
                </a:gridCol>
                <a:gridCol w="2419917">
                  <a:extLst>
                    <a:ext uri="{9D8B030D-6E8A-4147-A177-3AD203B41FA5}">
                      <a16:colId xmlns:a16="http://schemas.microsoft.com/office/drawing/2014/main" val="3591318950"/>
                    </a:ext>
                  </a:extLst>
                </a:gridCol>
                <a:gridCol w="2419917">
                  <a:extLst>
                    <a:ext uri="{9D8B030D-6E8A-4147-A177-3AD203B41FA5}">
                      <a16:colId xmlns:a16="http://schemas.microsoft.com/office/drawing/2014/main" val="3589343639"/>
                    </a:ext>
                  </a:extLst>
                </a:gridCol>
              </a:tblGrid>
              <a:tr h="348121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b="1" dirty="0">
                          <a:effectLst/>
                        </a:rPr>
                        <a:t>INSTITUCIÓN UNIVERSITARIA PASCUAL BRAVO</a:t>
                      </a:r>
                      <a:endParaRPr lang="es-CO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9" marR="40679" marT="0" marB="0" anchor="ctr"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90435"/>
                  </a:ext>
                </a:extLst>
              </a:tr>
              <a:tr h="3029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b="1" dirty="0">
                          <a:effectLst/>
                        </a:rPr>
                        <a:t>PROGRAMA</a:t>
                      </a:r>
                      <a:endParaRPr lang="es-CO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9" marR="406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b="1" dirty="0">
                          <a:effectLst/>
                        </a:rPr>
                        <a:t>MUNICIPIO DE OFERTA</a:t>
                      </a:r>
                      <a:endParaRPr lang="es-CO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9" marR="406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b="1" dirty="0">
                          <a:effectLst/>
                        </a:rPr>
                        <a:t>METODOLOGÍA</a:t>
                      </a:r>
                      <a:endParaRPr lang="es-CO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9" marR="40679" marT="0" marB="0" anchor="ctr"/>
                </a:tc>
                <a:extLst>
                  <a:ext uri="{0D108BD9-81ED-4DB2-BD59-A6C34878D82A}">
                    <a16:rowId xmlns:a16="http://schemas.microsoft.com/office/drawing/2014/main" val="2188436263"/>
                  </a:ext>
                </a:extLst>
              </a:tr>
              <a:tr h="1060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TECNOLOGÍA ELÉCTRICA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9" marR="40679" marT="0" marB="0" anchor="ctr"/>
                </a:tc>
                <a:tc rowSpan="2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MEDELLÍN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9" marR="40679" marT="0" marB="0" anchor="ctr"/>
                </a:tc>
                <a:tc rowSpan="2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PRESENCIAL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9" marR="40679" marT="0" marB="0" anchor="ctr"/>
                </a:tc>
                <a:extLst>
                  <a:ext uri="{0D108BD9-81ED-4DB2-BD59-A6C34878D82A}">
                    <a16:rowId xmlns:a16="http://schemas.microsoft.com/office/drawing/2014/main" val="149663528"/>
                  </a:ext>
                </a:extLst>
              </a:tr>
              <a:tr h="1060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TECNOLOGÍA ELECTRÓNICA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9" marR="40679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4084018"/>
                  </a:ext>
                </a:extLst>
              </a:tr>
              <a:tr h="20591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TECNOLOGÍA EN MECÁNICA INDUSTRIAL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9" marR="40679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1440853"/>
                  </a:ext>
                </a:extLst>
              </a:tr>
              <a:tr h="20591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TECNOLOGÍA EN ANIMACIÓN DIGITAL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9" marR="40679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7960349"/>
                  </a:ext>
                </a:extLst>
              </a:tr>
              <a:tr h="20591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TECNOLOGÍA EN BIOELECTRÓNICA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9" marR="40679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296491"/>
                  </a:ext>
                </a:extLst>
              </a:tr>
              <a:tr h="3111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TECNOLOGÍA EN DESARROLLO DE SOFTWARE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9" marR="40679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2942729"/>
                  </a:ext>
                </a:extLst>
              </a:tr>
              <a:tr h="2169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TECNOLOGÍA EN GESTIÓN DEL DISEÑO GRAFICO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9" marR="40679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8158660"/>
                  </a:ext>
                </a:extLst>
              </a:tr>
              <a:tr h="3111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TECNOLOGÍA EN GESTIÓN DEL DISEÑO TEXTIL Y DE MODAS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9" marR="40679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9065503"/>
                  </a:ext>
                </a:extLst>
              </a:tr>
              <a:tr h="3111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TECNOLOGÍA EN GESTIÓN DEL MANTENIMIENTO AERONÁUTICO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9" marR="40679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9141994"/>
                  </a:ext>
                </a:extLst>
              </a:tr>
              <a:tr h="20591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TECNOLOGÍA EN MECÁNICA AUTOMOTRIZ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9" marR="40679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86596"/>
                  </a:ext>
                </a:extLst>
              </a:tr>
              <a:tr h="20591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TECNOLOGÍA EN PRODUCCIÓN INDUSTRIAL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9" marR="40679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3812578"/>
                  </a:ext>
                </a:extLst>
              </a:tr>
              <a:tr h="2169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TECNOLOGÍA EN SISTEMAS ELECTROMECÁNICOS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9" marR="40679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5744680"/>
                  </a:ext>
                </a:extLst>
              </a:tr>
              <a:tr h="20591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TECNOLOGÍA EN SISTEMAS MECATRÓNICOS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9" marR="40679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0648782"/>
                  </a:ext>
                </a:extLst>
              </a:tr>
              <a:tr h="5217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TECNOLOGÍA EN SUPERVISIÓN DE SISTEMAS DE GENERACIÓN Y DISTRIBUCIÓN DE ENERGÍA ELÉCTRICA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9" marR="40679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9775837"/>
                  </a:ext>
                </a:extLst>
              </a:tr>
              <a:tr h="20591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INGENIERÍA ADMINISTRATIVA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9" marR="40679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8935008"/>
                  </a:ext>
                </a:extLst>
              </a:tr>
              <a:tr h="20591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INGENIERÍA DE MATERIALES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9" marR="40679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3057089"/>
                  </a:ext>
                </a:extLst>
              </a:tr>
              <a:tr h="1060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INGENIERÍA DE SOFTWARE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9" marR="40679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0961120"/>
                  </a:ext>
                </a:extLst>
              </a:tr>
              <a:tr h="1060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INGENIERÍA ELÉCTRICA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9" marR="40679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5628942"/>
                  </a:ext>
                </a:extLst>
              </a:tr>
              <a:tr h="1060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INGENIERÍA EN LOGÍSTICA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9" marR="40679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1457052"/>
                  </a:ext>
                </a:extLst>
              </a:tr>
              <a:tr h="1060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INGENIERÍA INDUSTRIAL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9" marR="40679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8713811"/>
                  </a:ext>
                </a:extLst>
              </a:tr>
              <a:tr h="1060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INGENIERÍA MECÁNICA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9" marR="40679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8414096"/>
                  </a:ext>
                </a:extLst>
              </a:tr>
              <a:tr h="20591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PROFESIONAL EN DISEÑO DE VESTUARIO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9" marR="40679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2341057"/>
                  </a:ext>
                </a:extLst>
              </a:tr>
              <a:tr h="20591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dirty="0">
                          <a:effectLst/>
                        </a:rPr>
                        <a:t>PROFESIONAL EN DISEÑO GRAFICO</a:t>
                      </a:r>
                      <a:endParaRPr lang="es-CO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9" marR="40679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83658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9328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b="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adroTexto 11">
            <a:extLst>
              <a:ext uri="{FF2B5EF4-FFF2-40B4-BE49-F238E27FC236}">
                <a16:creationId xmlns:a16="http://schemas.microsoft.com/office/drawing/2014/main" id="{9CD89A9C-3924-44C2-B94B-2D860E35F2A8}"/>
              </a:ext>
            </a:extLst>
          </p:cNvPr>
          <p:cNvSpPr txBox="1"/>
          <p:nvPr/>
        </p:nvSpPr>
        <p:spPr>
          <a:xfrm>
            <a:off x="6597746" y="0"/>
            <a:ext cx="2420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/>
              <a:t>VALLE DE ABURRA</a:t>
            </a:r>
            <a:endParaRPr lang="es-CO" b="1" dirty="0"/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5AFB8574-7447-4123-832F-A7D63B0560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0708868"/>
              </p:ext>
            </p:extLst>
          </p:nvPr>
        </p:nvGraphicFramePr>
        <p:xfrm>
          <a:off x="1195754" y="369332"/>
          <a:ext cx="7554350" cy="5966279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517546">
                  <a:extLst>
                    <a:ext uri="{9D8B030D-6E8A-4147-A177-3AD203B41FA5}">
                      <a16:colId xmlns:a16="http://schemas.microsoft.com/office/drawing/2014/main" val="902131365"/>
                    </a:ext>
                  </a:extLst>
                </a:gridCol>
                <a:gridCol w="2518402">
                  <a:extLst>
                    <a:ext uri="{9D8B030D-6E8A-4147-A177-3AD203B41FA5}">
                      <a16:colId xmlns:a16="http://schemas.microsoft.com/office/drawing/2014/main" val="3502373940"/>
                    </a:ext>
                  </a:extLst>
                </a:gridCol>
                <a:gridCol w="2518402">
                  <a:extLst>
                    <a:ext uri="{9D8B030D-6E8A-4147-A177-3AD203B41FA5}">
                      <a16:colId xmlns:a16="http://schemas.microsoft.com/office/drawing/2014/main" val="2353759348"/>
                    </a:ext>
                  </a:extLst>
                </a:gridCol>
              </a:tblGrid>
              <a:tr h="269146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50" b="1" dirty="0">
                          <a:effectLst/>
                        </a:rPr>
                        <a:t>POLITÉCNICO COLOMBIANO JAIME ISAZA CADAVID</a:t>
                      </a:r>
                      <a:endParaRPr lang="es-CO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594" marR="43594" marT="0" marB="0" anchor="ctr"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9028982"/>
                  </a:ext>
                </a:extLst>
              </a:tr>
              <a:tr h="2672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50" b="1" dirty="0">
                          <a:effectLst/>
                        </a:rPr>
                        <a:t>PROGRAMA</a:t>
                      </a:r>
                      <a:endParaRPr lang="es-CO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594" marR="435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50" b="1" dirty="0">
                          <a:effectLst/>
                        </a:rPr>
                        <a:t>MUNICIPIO DE OFERTA</a:t>
                      </a:r>
                      <a:endParaRPr lang="es-CO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594" marR="435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50" b="1" dirty="0">
                          <a:effectLst/>
                        </a:rPr>
                        <a:t>METODOLOGÍA</a:t>
                      </a:r>
                      <a:endParaRPr lang="es-CO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594" marR="43594" marT="0" marB="0" anchor="ctr"/>
                </a:tc>
                <a:extLst>
                  <a:ext uri="{0D108BD9-81ED-4DB2-BD59-A6C34878D82A}">
                    <a16:rowId xmlns:a16="http://schemas.microsoft.com/office/drawing/2014/main" val="4086145374"/>
                  </a:ext>
                </a:extLst>
              </a:tr>
              <a:tr h="3170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50">
                          <a:effectLst/>
                        </a:rPr>
                        <a:t>TÉCNICA PROFESIONAL EN MASOTERAPIA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594" marR="43594" marT="0" marB="0" anchor="ctr"/>
                </a:tc>
                <a:tc rowSpan="17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50">
                          <a:effectLst/>
                        </a:rPr>
                        <a:t>MEDELLÍN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594" marR="43594" marT="0" marB="0" anchor="ctr"/>
                </a:tc>
                <a:tc rowSpan="17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50" dirty="0">
                          <a:effectLst/>
                        </a:rPr>
                        <a:t>PRESENCIAL</a:t>
                      </a:r>
                      <a:endParaRPr lang="es-CO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594" marR="43594" marT="0" marB="0" anchor="ctr"/>
                </a:tc>
                <a:extLst>
                  <a:ext uri="{0D108BD9-81ED-4DB2-BD59-A6C34878D82A}">
                    <a16:rowId xmlns:a16="http://schemas.microsoft.com/office/drawing/2014/main" val="4153190516"/>
                  </a:ext>
                </a:extLst>
              </a:tr>
              <a:tr h="4791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50">
                          <a:effectLst/>
                        </a:rPr>
                        <a:t>TÉCNICO PROFESIONAL EN PROGRAMACIÓN DE SISTEMAS DE INFORMACIÓN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594" marR="43594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0047348"/>
                  </a:ext>
                </a:extLst>
              </a:tr>
              <a:tr h="2315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50">
                          <a:effectLst/>
                        </a:rPr>
                        <a:t>TECNOLOGÍA AGROPECUARIA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594" marR="43594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6829308"/>
                  </a:ext>
                </a:extLst>
              </a:tr>
              <a:tr h="3170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50">
                          <a:effectLst/>
                        </a:rPr>
                        <a:t>TECNOLOGÍA EN CONSTRUCCIONES CIVILES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594" marR="43594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3330979"/>
                  </a:ext>
                </a:extLst>
              </a:tr>
              <a:tr h="3170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50">
                          <a:effectLst/>
                        </a:rPr>
                        <a:t>TECNOLOGÍA EN COSTOS Y AUDITORIA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594" marR="43594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0314821"/>
                  </a:ext>
                </a:extLst>
              </a:tr>
              <a:tr h="3170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50">
                          <a:effectLst/>
                        </a:rPr>
                        <a:t>TECNOLOGÍA EN GESTIÓN AEROPORTUARIA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594" marR="43594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6129490"/>
                  </a:ext>
                </a:extLst>
              </a:tr>
              <a:tr h="3499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50">
                          <a:effectLst/>
                        </a:rPr>
                        <a:t>TECNOLOGÍA EN GESTIÓN DE EMPRESAS Y DESTINOS TURÍSTICOS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594" marR="43594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1233571"/>
                  </a:ext>
                </a:extLst>
              </a:tr>
              <a:tr h="3170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50">
                          <a:effectLst/>
                        </a:rPr>
                        <a:t>TECNOLOGÍA EN GESTIÓN LOGÍSTICA INTEGRAL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594" marR="43594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1921032"/>
                  </a:ext>
                </a:extLst>
              </a:tr>
              <a:tr h="2315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50">
                          <a:effectLst/>
                        </a:rPr>
                        <a:t>TECNOLOGÍA EN GESTIÓN PUBLICA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594" marR="43594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6508605"/>
                  </a:ext>
                </a:extLst>
              </a:tr>
              <a:tr h="3499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50">
                          <a:effectLst/>
                        </a:rPr>
                        <a:t>TECNOLOGÍA EN INFRAESTRUCTURA DE TELECOMUNICACIONES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594" marR="43594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4184175"/>
                  </a:ext>
                </a:extLst>
              </a:tr>
              <a:tr h="3499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50">
                          <a:effectLst/>
                        </a:rPr>
                        <a:t>TECNOLOGÍA EN INSTRUMENTACIÓN INDUSTRIAL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594" marR="43594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0749210"/>
                  </a:ext>
                </a:extLst>
              </a:tr>
              <a:tr h="3170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50">
                          <a:effectLst/>
                        </a:rPr>
                        <a:t>TECNOLOGÍA EN PRODUCCIÓN DE EVENTOS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594" marR="43594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536649"/>
                  </a:ext>
                </a:extLst>
              </a:tr>
              <a:tr h="3170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50">
                          <a:effectLst/>
                        </a:rPr>
                        <a:t>TECNOLOGÍA EN PRODUCCIÓN DE TELEVISIÓN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594" marR="43594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866034"/>
                  </a:ext>
                </a:extLst>
              </a:tr>
              <a:tr h="3499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50">
                          <a:effectLst/>
                        </a:rPr>
                        <a:t>TECNOLOGÍA EN QUÍMICA INDUSTRIAL Y DE LABORATORIO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594" marR="43594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2570401"/>
                  </a:ext>
                </a:extLst>
              </a:tr>
              <a:tr h="3170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50">
                          <a:effectLst/>
                        </a:rPr>
                        <a:t>TECNOLOGÍA EN SEGURIDAD E HIGIENE OCUPACIONAL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594" marR="43594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3609953"/>
                  </a:ext>
                </a:extLst>
              </a:tr>
              <a:tr h="3170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50">
                          <a:effectLst/>
                        </a:rPr>
                        <a:t>TECNOLOGÍA EN SISTEMATIZACIÓN DE DATOS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594" marR="43594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6046787"/>
                  </a:ext>
                </a:extLst>
              </a:tr>
              <a:tr h="1549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50" dirty="0">
                          <a:effectLst/>
                        </a:rPr>
                        <a:t>TECNOLOGÍA INDUSTRIAL</a:t>
                      </a:r>
                      <a:endParaRPr lang="es-CO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594" marR="43594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00742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22782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b="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adroTexto 11">
            <a:extLst>
              <a:ext uri="{FF2B5EF4-FFF2-40B4-BE49-F238E27FC236}">
                <a16:creationId xmlns:a16="http://schemas.microsoft.com/office/drawing/2014/main" id="{9CD89A9C-3924-44C2-B94B-2D860E35F2A8}"/>
              </a:ext>
            </a:extLst>
          </p:cNvPr>
          <p:cNvSpPr txBox="1"/>
          <p:nvPr/>
        </p:nvSpPr>
        <p:spPr>
          <a:xfrm>
            <a:off x="6597746" y="196947"/>
            <a:ext cx="2420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/>
              <a:t>VALLE DE ABURRA</a:t>
            </a:r>
            <a:endParaRPr lang="es-CO" b="1" dirty="0"/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4014D460-C5E6-4CB3-AD08-BC1D602E7F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0832632"/>
              </p:ext>
            </p:extLst>
          </p:nvPr>
        </p:nvGraphicFramePr>
        <p:xfrm>
          <a:off x="1153551" y="855717"/>
          <a:ext cx="7343336" cy="461570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447224">
                  <a:extLst>
                    <a:ext uri="{9D8B030D-6E8A-4147-A177-3AD203B41FA5}">
                      <a16:colId xmlns:a16="http://schemas.microsoft.com/office/drawing/2014/main" val="3037919120"/>
                    </a:ext>
                  </a:extLst>
                </a:gridCol>
                <a:gridCol w="2448056">
                  <a:extLst>
                    <a:ext uri="{9D8B030D-6E8A-4147-A177-3AD203B41FA5}">
                      <a16:colId xmlns:a16="http://schemas.microsoft.com/office/drawing/2014/main" val="2594025569"/>
                    </a:ext>
                  </a:extLst>
                </a:gridCol>
                <a:gridCol w="2448056">
                  <a:extLst>
                    <a:ext uri="{9D8B030D-6E8A-4147-A177-3AD203B41FA5}">
                      <a16:colId xmlns:a16="http://schemas.microsoft.com/office/drawing/2014/main" val="679347690"/>
                    </a:ext>
                  </a:extLst>
                </a:gridCol>
              </a:tblGrid>
              <a:tr h="368172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</a:rPr>
                        <a:t>POLITÉCNICO COLOMBIANO JAIME ISAZA CADAVID</a:t>
                      </a:r>
                      <a:endParaRPr lang="es-CO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596533"/>
                  </a:ext>
                </a:extLst>
              </a:tr>
              <a:tr h="34048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>
                          <a:effectLst/>
                        </a:rPr>
                        <a:t>PROGRAMA</a:t>
                      </a:r>
                      <a:endParaRPr lang="es-CO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>
                          <a:effectLst/>
                        </a:rPr>
                        <a:t>MUNICIPIO DE OFERTA</a:t>
                      </a:r>
                      <a:endParaRPr lang="es-CO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</a:rPr>
                        <a:t>METODOLOGÍA</a:t>
                      </a:r>
                      <a:endParaRPr lang="es-CO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1281371"/>
                  </a:ext>
                </a:extLst>
              </a:tr>
              <a:tr h="3924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ADMINISTRACIÓN DE EMPRESAS AGROPECUARIAS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1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MEDELLÍN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1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PRESENCIAL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8558317"/>
                  </a:ext>
                </a:extLst>
              </a:tr>
              <a:tr h="191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ADMINISTRACIÓN PUBLICA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1658767"/>
                  </a:ext>
                </a:extLst>
              </a:tr>
              <a:tr h="3924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COMUNICACIÓN AUDIOVISUAL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2251930"/>
                  </a:ext>
                </a:extLst>
              </a:tr>
              <a:tr h="191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CONTADURÍA PUBLICA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8587706"/>
                  </a:ext>
                </a:extLst>
              </a:tr>
              <a:tr h="191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INGENIERÍA AGROPECUARIA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2497075"/>
                  </a:ext>
                </a:extLst>
              </a:tr>
              <a:tr h="191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INGENIERÍA CIVIL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0629427"/>
                  </a:ext>
                </a:extLst>
              </a:tr>
              <a:tr h="3924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INGENIERÍA DE PRODUCTIVIDAD Y CALIDAD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0993644"/>
                  </a:ext>
                </a:extLst>
              </a:tr>
              <a:tr h="5931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INGENIERÍA EN INSTRUMENTACIÓN Y CONTROL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0903593"/>
                  </a:ext>
                </a:extLst>
              </a:tr>
              <a:tr h="3924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INGENIERÍA EN SEGURIDAD Y SALUD EN EL TRABAJO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5563599"/>
                  </a:ext>
                </a:extLst>
              </a:tr>
              <a:tr h="191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INGENIERÍA INFORMÁTICA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9803407"/>
                  </a:ext>
                </a:extLst>
              </a:tr>
              <a:tr h="5931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LICENCIATURA EN EDUCACIÓN FÍSICA, RECREACIÓN Y DEPORTES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3667506"/>
                  </a:ext>
                </a:extLst>
              </a:tr>
              <a:tr h="191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effectLst/>
                        </a:rPr>
                        <a:t>PROFESIONAL EN DEPORTE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70152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4689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b="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adroTexto 11">
            <a:extLst>
              <a:ext uri="{FF2B5EF4-FFF2-40B4-BE49-F238E27FC236}">
                <a16:creationId xmlns:a16="http://schemas.microsoft.com/office/drawing/2014/main" id="{9CD89A9C-3924-44C2-B94B-2D860E35F2A8}"/>
              </a:ext>
            </a:extLst>
          </p:cNvPr>
          <p:cNvSpPr txBox="1"/>
          <p:nvPr/>
        </p:nvSpPr>
        <p:spPr>
          <a:xfrm>
            <a:off x="6597746" y="83422"/>
            <a:ext cx="2420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/>
              <a:t>VALLE DE ABURRA</a:t>
            </a:r>
            <a:endParaRPr lang="es-CO" b="1" dirty="0"/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4A4784BB-BC58-458F-9ACC-F68480E268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4314250"/>
              </p:ext>
            </p:extLst>
          </p:nvPr>
        </p:nvGraphicFramePr>
        <p:xfrm>
          <a:off x="1083768" y="452754"/>
          <a:ext cx="7553796" cy="5773881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517362">
                  <a:extLst>
                    <a:ext uri="{9D8B030D-6E8A-4147-A177-3AD203B41FA5}">
                      <a16:colId xmlns:a16="http://schemas.microsoft.com/office/drawing/2014/main" val="1735738434"/>
                    </a:ext>
                  </a:extLst>
                </a:gridCol>
                <a:gridCol w="2518217">
                  <a:extLst>
                    <a:ext uri="{9D8B030D-6E8A-4147-A177-3AD203B41FA5}">
                      <a16:colId xmlns:a16="http://schemas.microsoft.com/office/drawing/2014/main" val="4066268430"/>
                    </a:ext>
                  </a:extLst>
                </a:gridCol>
                <a:gridCol w="2518217">
                  <a:extLst>
                    <a:ext uri="{9D8B030D-6E8A-4147-A177-3AD203B41FA5}">
                      <a16:colId xmlns:a16="http://schemas.microsoft.com/office/drawing/2014/main" val="549126235"/>
                    </a:ext>
                  </a:extLst>
                </a:gridCol>
              </a:tblGrid>
              <a:tr h="295090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</a:rPr>
                        <a:t>UNIVERSIDAD DE ANTIOQUIA</a:t>
                      </a:r>
                      <a:endParaRPr lang="es-CO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41" marR="50641" marT="0" marB="0" anchor="ctr"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4897533"/>
                  </a:ext>
                </a:extLst>
              </a:tr>
              <a:tr h="16584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>
                          <a:effectLst/>
                        </a:rPr>
                        <a:t>PROGRAMA</a:t>
                      </a:r>
                      <a:endParaRPr lang="es-CO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41" marR="506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</a:rPr>
                        <a:t>MUNICIPIO DE OFERTA</a:t>
                      </a:r>
                      <a:endParaRPr lang="es-CO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41" marR="506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</a:rPr>
                        <a:t>METODOLOGÍA</a:t>
                      </a:r>
                      <a:endParaRPr lang="es-CO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41" marR="50641" marT="0" marB="0" anchor="ctr"/>
                </a:tc>
                <a:extLst>
                  <a:ext uri="{0D108BD9-81ED-4DB2-BD59-A6C34878D82A}">
                    <a16:rowId xmlns:a16="http://schemas.microsoft.com/office/drawing/2014/main" val="4030832822"/>
                  </a:ext>
                </a:extLst>
              </a:tr>
              <a:tr h="3393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TÉCNICA PROFESIONAL EN ATENCIÓN PREHOSPITALARIA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41" marR="50641" marT="0" marB="0" anchor="ctr"/>
                </a:tc>
                <a:tc rowSpan="2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effectLst/>
                        </a:rPr>
                        <a:t>MEDELLÍN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41" marR="50641" marT="0" marB="0" anchor="ctr"/>
                </a:tc>
                <a:tc rowSpan="2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PRESENCIAL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41" marR="50641" marT="0" marB="0" anchor="ctr"/>
                </a:tc>
                <a:extLst>
                  <a:ext uri="{0D108BD9-81ED-4DB2-BD59-A6C34878D82A}">
                    <a16:rowId xmlns:a16="http://schemas.microsoft.com/office/drawing/2014/main" val="4255043652"/>
                  </a:ext>
                </a:extLst>
              </a:tr>
              <a:tr h="2970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TECNOLOGÍA EN ARCHIVÍSTICA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41" marR="50641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341512"/>
                  </a:ext>
                </a:extLst>
              </a:tr>
              <a:tr h="2970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TECNOLOGÍA EN REGENCIA DE FARMACIA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41" marR="50641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7933639"/>
                  </a:ext>
                </a:extLst>
              </a:tr>
              <a:tr h="1658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TECNOLOGÍA QUÍMICA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41" marR="50641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8889411"/>
                  </a:ext>
                </a:extLst>
              </a:tr>
              <a:tr h="3393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TÉCNICA PROFESIONAL EN ATENCIÓN PREHOSPITALARIA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41" marR="50641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5755130"/>
                  </a:ext>
                </a:extLst>
              </a:tr>
              <a:tr h="3393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ADMINISTRACIÓN AMBIENTAL Y SANITARIA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41" marR="50641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6291406"/>
                  </a:ext>
                </a:extLst>
              </a:tr>
              <a:tr h="2970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ADMINISTRACIÓN DE EMPRESAS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41" marR="50641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3961851"/>
                  </a:ext>
                </a:extLst>
              </a:tr>
              <a:tr h="1658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ADMINISTRACIÓN EN SALUD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41" marR="50641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0125923"/>
                  </a:ext>
                </a:extLst>
              </a:tr>
              <a:tr h="1658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ANTROPOLOGÍA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41" marR="50641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8247471"/>
                  </a:ext>
                </a:extLst>
              </a:tr>
              <a:tr h="1658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ARCHIVÍSTICA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41" marR="50641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2642025"/>
                  </a:ext>
                </a:extLst>
              </a:tr>
              <a:tr h="1658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ARTE DRAMÁTICO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41" marR="50641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2362819"/>
                  </a:ext>
                </a:extLst>
              </a:tr>
              <a:tr h="1658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ARTE DRAMÁTICO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41" marR="50641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8009187"/>
                  </a:ext>
                </a:extLst>
              </a:tr>
              <a:tr h="1658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ARTES PLÁSTICAS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41" marR="50641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5542768"/>
                  </a:ext>
                </a:extLst>
              </a:tr>
              <a:tr h="1658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ASTRONOMÍA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41" marR="50641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4579502"/>
                  </a:ext>
                </a:extLst>
              </a:tr>
              <a:tr h="1658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BIBLIOTECOLOGÍA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41" marR="50641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1469602"/>
                  </a:ext>
                </a:extLst>
              </a:tr>
              <a:tr h="1658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BIOINGENIERÍA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41" marR="50641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7603394"/>
                  </a:ext>
                </a:extLst>
              </a:tr>
              <a:tr h="1658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BIOLOGÍA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41" marR="50641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2883866"/>
                  </a:ext>
                </a:extLst>
              </a:tr>
              <a:tr h="1658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CIENCIA POLÍTICA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41" marR="50641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5413741"/>
                  </a:ext>
                </a:extLst>
              </a:tr>
              <a:tr h="4489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COMUNICACIÓN AUDIOVISUAL Y MULTIMEDIAL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41" marR="50641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5190670"/>
                  </a:ext>
                </a:extLst>
              </a:tr>
              <a:tr h="1658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COMUNICACIONES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41" marR="50641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3385955"/>
                  </a:ext>
                </a:extLst>
              </a:tr>
              <a:tr h="1658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CONTADURÍA PUBLICA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41" marR="50641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7566154"/>
                  </a:ext>
                </a:extLst>
              </a:tr>
              <a:tr h="1658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DERECHO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41" marR="50641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2948180"/>
                  </a:ext>
                </a:extLst>
              </a:tr>
              <a:tr h="1658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effectLst/>
                        </a:rPr>
                        <a:t>ECONOMÍA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41" marR="50641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7072554"/>
                  </a:ext>
                </a:extLst>
              </a:tr>
              <a:tr h="1658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effectLst/>
                        </a:rPr>
                        <a:t>ENFERMERÍA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41" marR="50641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38394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2837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b="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adroTexto 11">
            <a:extLst>
              <a:ext uri="{FF2B5EF4-FFF2-40B4-BE49-F238E27FC236}">
                <a16:creationId xmlns:a16="http://schemas.microsoft.com/office/drawing/2014/main" id="{9CD89A9C-3924-44C2-B94B-2D860E35F2A8}"/>
              </a:ext>
            </a:extLst>
          </p:cNvPr>
          <p:cNvSpPr txBox="1"/>
          <p:nvPr/>
        </p:nvSpPr>
        <p:spPr>
          <a:xfrm>
            <a:off x="6569610" y="181896"/>
            <a:ext cx="2420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/>
              <a:t>VALLE DE ABURRA</a:t>
            </a:r>
            <a:endParaRPr lang="es-CO" b="1" dirty="0"/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9B4F980D-DF84-4FE9-A8B2-37DDBE0902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892801"/>
              </p:ext>
            </p:extLst>
          </p:nvPr>
        </p:nvGraphicFramePr>
        <p:xfrm>
          <a:off x="1012874" y="551228"/>
          <a:ext cx="7680960" cy="528568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559740">
                  <a:extLst>
                    <a:ext uri="{9D8B030D-6E8A-4147-A177-3AD203B41FA5}">
                      <a16:colId xmlns:a16="http://schemas.microsoft.com/office/drawing/2014/main" val="243642867"/>
                    </a:ext>
                  </a:extLst>
                </a:gridCol>
                <a:gridCol w="2560610">
                  <a:extLst>
                    <a:ext uri="{9D8B030D-6E8A-4147-A177-3AD203B41FA5}">
                      <a16:colId xmlns:a16="http://schemas.microsoft.com/office/drawing/2014/main" val="1804248433"/>
                    </a:ext>
                  </a:extLst>
                </a:gridCol>
                <a:gridCol w="2560610">
                  <a:extLst>
                    <a:ext uri="{9D8B030D-6E8A-4147-A177-3AD203B41FA5}">
                      <a16:colId xmlns:a16="http://schemas.microsoft.com/office/drawing/2014/main" val="1083454953"/>
                    </a:ext>
                  </a:extLst>
                </a:gridCol>
              </a:tblGrid>
              <a:tr h="323557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</a:rPr>
                        <a:t>UNIVERSIDAD DE ANTIOQUIA</a:t>
                      </a:r>
                      <a:endParaRPr lang="es-CO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3005572"/>
                  </a:ext>
                </a:extLst>
              </a:tr>
              <a:tr h="3235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>
                          <a:effectLst/>
                        </a:rPr>
                        <a:t>PROGRAMA</a:t>
                      </a:r>
                      <a:endParaRPr lang="es-CO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</a:rPr>
                        <a:t>MUNICIPIO DE OFERTA</a:t>
                      </a:r>
                      <a:endParaRPr lang="es-CO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</a:rPr>
                        <a:t>METODOLOGÍA</a:t>
                      </a:r>
                      <a:endParaRPr lang="es-CO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08071701"/>
                  </a:ext>
                </a:extLst>
              </a:tr>
              <a:tr h="3924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ENTRENAMIENTO DEPORTIVO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20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effectLst/>
                        </a:rPr>
                        <a:t>MEDELLÍN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20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effectLst/>
                        </a:rPr>
                        <a:t>PRESENCIAL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13561444"/>
                  </a:ext>
                </a:extLst>
              </a:tr>
              <a:tr h="1917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ESTADÍSTICA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0212736"/>
                  </a:ext>
                </a:extLst>
              </a:tr>
              <a:tr h="1917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FILOLOGÍA HISPÁNICA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7507260"/>
                  </a:ext>
                </a:extLst>
              </a:tr>
              <a:tr h="1917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FILOSOFÍA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8069335"/>
                  </a:ext>
                </a:extLst>
              </a:tr>
              <a:tr h="1917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FÍSICA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0427885"/>
                  </a:ext>
                </a:extLst>
              </a:tr>
              <a:tr h="3924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GERENCIA EN SISTEMAS DE INFORMACIÓN EN SALUD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3381105"/>
                  </a:ext>
                </a:extLst>
              </a:tr>
              <a:tr h="1917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HISTORIA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1043167"/>
                  </a:ext>
                </a:extLst>
              </a:tr>
              <a:tr h="1917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INGENIERÍA AMBIENTAL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7123789"/>
                  </a:ext>
                </a:extLst>
              </a:tr>
              <a:tr h="1917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INGENIERÍA CIVIL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3485570"/>
                  </a:ext>
                </a:extLst>
              </a:tr>
              <a:tr h="1917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INGENIERÍA DE ALIMENTOS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7316089"/>
                  </a:ext>
                </a:extLst>
              </a:tr>
              <a:tr h="1917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INGENIERÍA DE MATERIALES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8638749"/>
                  </a:ext>
                </a:extLst>
              </a:tr>
              <a:tr h="1917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INGENIERÍA DE SISTEMAS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9675567"/>
                  </a:ext>
                </a:extLst>
              </a:tr>
              <a:tr h="3924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INGENIERÍA DE TELECOMUNICACIONES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8333270"/>
                  </a:ext>
                </a:extLst>
              </a:tr>
              <a:tr h="1917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INGENIERÍA ELÉCTRICA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416615"/>
                  </a:ext>
                </a:extLst>
              </a:tr>
              <a:tr h="1917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INGENIERÍA ELECTRÓNICA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9223730"/>
                  </a:ext>
                </a:extLst>
              </a:tr>
              <a:tr h="1917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INGENIERÍA INDUSTRIAL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7134092"/>
                  </a:ext>
                </a:extLst>
              </a:tr>
              <a:tr h="1917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INGENIERÍA MECÁNICA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5568524"/>
                  </a:ext>
                </a:extLst>
              </a:tr>
              <a:tr h="1917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INGENIERÍA QUÍMICA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2230931"/>
                  </a:ext>
                </a:extLst>
              </a:tr>
              <a:tr h="1917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INGENIERÍA SANITARIA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7559857"/>
                  </a:ext>
                </a:extLst>
              </a:tr>
              <a:tr h="3924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effectLst/>
                        </a:rPr>
                        <a:t>INSTRUMENTACIÓN QUIRÚRGICA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22948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7842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b="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adroTexto 11">
            <a:extLst>
              <a:ext uri="{FF2B5EF4-FFF2-40B4-BE49-F238E27FC236}">
                <a16:creationId xmlns:a16="http://schemas.microsoft.com/office/drawing/2014/main" id="{9CD89A9C-3924-44C2-B94B-2D860E35F2A8}"/>
              </a:ext>
            </a:extLst>
          </p:cNvPr>
          <p:cNvSpPr txBox="1"/>
          <p:nvPr/>
        </p:nvSpPr>
        <p:spPr>
          <a:xfrm>
            <a:off x="6513339" y="0"/>
            <a:ext cx="2420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/>
              <a:t>VALLE DE ABURRA</a:t>
            </a:r>
            <a:endParaRPr lang="es-CO" b="1" dirty="0"/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A9874B11-B087-4828-95DE-10046F1396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7379543"/>
              </p:ext>
            </p:extLst>
          </p:nvPr>
        </p:nvGraphicFramePr>
        <p:xfrm>
          <a:off x="1223890" y="369332"/>
          <a:ext cx="7343335" cy="570235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447223">
                  <a:extLst>
                    <a:ext uri="{9D8B030D-6E8A-4147-A177-3AD203B41FA5}">
                      <a16:colId xmlns:a16="http://schemas.microsoft.com/office/drawing/2014/main" val="3440468075"/>
                    </a:ext>
                  </a:extLst>
                </a:gridCol>
                <a:gridCol w="2448056">
                  <a:extLst>
                    <a:ext uri="{9D8B030D-6E8A-4147-A177-3AD203B41FA5}">
                      <a16:colId xmlns:a16="http://schemas.microsoft.com/office/drawing/2014/main" val="3643428708"/>
                    </a:ext>
                  </a:extLst>
                </a:gridCol>
                <a:gridCol w="2448056">
                  <a:extLst>
                    <a:ext uri="{9D8B030D-6E8A-4147-A177-3AD203B41FA5}">
                      <a16:colId xmlns:a16="http://schemas.microsoft.com/office/drawing/2014/main" val="3484117230"/>
                    </a:ext>
                  </a:extLst>
                </a:gridCol>
              </a:tblGrid>
              <a:tr h="254473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b="1" dirty="0">
                          <a:effectLst/>
                        </a:rPr>
                        <a:t>UNIVERSIDAD DE ANTIOQUIA</a:t>
                      </a:r>
                      <a:endParaRPr lang="es-CO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312" marR="53312" marT="0" marB="0" anchor="ctr"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8111753"/>
                  </a:ext>
                </a:extLst>
              </a:tr>
              <a:tr h="22837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b="1">
                          <a:effectLst/>
                        </a:rPr>
                        <a:t>PROGRAMA</a:t>
                      </a:r>
                      <a:endParaRPr lang="es-CO" sz="1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312" marR="5331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b="1">
                          <a:effectLst/>
                        </a:rPr>
                        <a:t>MUNICIPIO DE OFERTA</a:t>
                      </a:r>
                      <a:endParaRPr lang="es-CO" sz="1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312" marR="5331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b="1" dirty="0">
                          <a:effectLst/>
                        </a:rPr>
                        <a:t>METODOLOGÍA</a:t>
                      </a:r>
                      <a:endParaRPr lang="es-CO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312" marR="53312" marT="0" marB="0" anchor="ctr"/>
                </a:tc>
                <a:extLst>
                  <a:ext uri="{0D108BD9-81ED-4DB2-BD59-A6C34878D82A}">
                    <a16:rowId xmlns:a16="http://schemas.microsoft.com/office/drawing/2014/main" val="2339873841"/>
                  </a:ext>
                </a:extLst>
              </a:tr>
              <a:tr h="3057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LICENCIATURA EN ARTES ESCÉNICAS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312" marR="53312" marT="0" marB="0" anchor="ctr"/>
                </a:tc>
                <a:tc rowSpan="1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MEDELLÍN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312" marR="53312" marT="0" marB="0" anchor="ctr"/>
                </a:tc>
                <a:tc rowSpan="1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PRESENCIAL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312" marR="53312" marT="0" marB="0" anchor="ctr"/>
                </a:tc>
                <a:extLst>
                  <a:ext uri="{0D108BD9-81ED-4DB2-BD59-A6C34878D82A}">
                    <a16:rowId xmlns:a16="http://schemas.microsoft.com/office/drawing/2014/main" val="384725139"/>
                  </a:ext>
                </a:extLst>
              </a:tr>
              <a:tr h="3057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LICENCIATURA EN ARTES PLÁSTICAS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312" marR="53312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1393200"/>
                  </a:ext>
                </a:extLst>
              </a:tr>
              <a:tr h="3065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LICENCIATURA EN CIENCIAS NATURALES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312" marR="53312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0397569"/>
                  </a:ext>
                </a:extLst>
              </a:tr>
              <a:tr h="3057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LICENCIATURA EN CIENCIAS SOCIALES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312" marR="53312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3639394"/>
                  </a:ext>
                </a:extLst>
              </a:tr>
              <a:tr h="3057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LICENCIATURA EN DANZA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312" marR="53312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4903006"/>
                  </a:ext>
                </a:extLst>
              </a:tr>
              <a:tr h="3065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LICENCIATURA EN EDUCACIÓN ESPECIAL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312" marR="53312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8285274"/>
                  </a:ext>
                </a:extLst>
              </a:tr>
              <a:tr h="3057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LICENCIATURA EN EDUCACIÓN FÍSICA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312" marR="53312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2817402"/>
                  </a:ext>
                </a:extLst>
              </a:tr>
              <a:tr h="3065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LICENCIATURA EN EDUCACIÓN INFANTIL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312" marR="53312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6258788"/>
                  </a:ext>
                </a:extLst>
              </a:tr>
              <a:tr h="3057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LICENCIATURA EN FILOSOFÍA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312" marR="53312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1262312"/>
                  </a:ext>
                </a:extLst>
              </a:tr>
              <a:tr h="1497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LICENCIATURA EN FÍSICA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312" marR="53312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2949361"/>
                  </a:ext>
                </a:extLst>
              </a:tr>
              <a:tr h="6183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LICENCIATURA EN LENGUAS EXTRANJERAS CON ÉNFASIS EN INGLÉS Y FRANCÉS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312" marR="53312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7624771"/>
                  </a:ext>
                </a:extLst>
              </a:tr>
              <a:tr h="4620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LICENCIATURA EN LITERATURA Y LENGUA CASTELLANA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312" marR="53312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7950215"/>
                  </a:ext>
                </a:extLst>
              </a:tr>
              <a:tr h="3057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LICENCIATURA EN MATEMÁTICAS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312" marR="53312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0698472"/>
                  </a:ext>
                </a:extLst>
              </a:tr>
              <a:tr h="3057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LICENCIATURA EN MÚSICA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312" marR="53312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7633140"/>
                  </a:ext>
                </a:extLst>
              </a:tr>
              <a:tr h="4620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LICENCIATURA EN PEDAGOGÍA DE LA MADRE TIERRA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312" marR="53312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3066301"/>
                  </a:ext>
                </a:extLst>
              </a:tr>
              <a:tr h="1497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dirty="0">
                          <a:effectLst/>
                        </a:rPr>
                        <a:t>MATEMÁTICAS</a:t>
                      </a:r>
                      <a:endParaRPr lang="es-CO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312" marR="53312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63876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0524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b="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adroTexto 11">
            <a:extLst>
              <a:ext uri="{FF2B5EF4-FFF2-40B4-BE49-F238E27FC236}">
                <a16:creationId xmlns:a16="http://schemas.microsoft.com/office/drawing/2014/main" id="{9CD89A9C-3924-44C2-B94B-2D860E35F2A8}"/>
              </a:ext>
            </a:extLst>
          </p:cNvPr>
          <p:cNvSpPr txBox="1"/>
          <p:nvPr/>
        </p:nvSpPr>
        <p:spPr>
          <a:xfrm>
            <a:off x="6555542" y="196948"/>
            <a:ext cx="2420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/>
              <a:t>VALLE DE ABURRA</a:t>
            </a:r>
            <a:endParaRPr lang="es-CO" b="1" dirty="0"/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BD527172-F6A9-4B24-B2D5-9274DA55F8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6756297"/>
              </p:ext>
            </p:extLst>
          </p:nvPr>
        </p:nvGraphicFramePr>
        <p:xfrm>
          <a:off x="1153552" y="717453"/>
          <a:ext cx="7188592" cy="535381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395654">
                  <a:extLst>
                    <a:ext uri="{9D8B030D-6E8A-4147-A177-3AD203B41FA5}">
                      <a16:colId xmlns:a16="http://schemas.microsoft.com/office/drawing/2014/main" val="860470144"/>
                    </a:ext>
                  </a:extLst>
                </a:gridCol>
                <a:gridCol w="2396469">
                  <a:extLst>
                    <a:ext uri="{9D8B030D-6E8A-4147-A177-3AD203B41FA5}">
                      <a16:colId xmlns:a16="http://schemas.microsoft.com/office/drawing/2014/main" val="728552382"/>
                    </a:ext>
                  </a:extLst>
                </a:gridCol>
                <a:gridCol w="2396469">
                  <a:extLst>
                    <a:ext uri="{9D8B030D-6E8A-4147-A177-3AD203B41FA5}">
                      <a16:colId xmlns:a16="http://schemas.microsoft.com/office/drawing/2014/main" val="2330494030"/>
                    </a:ext>
                  </a:extLst>
                </a:gridCol>
              </a:tblGrid>
              <a:tr h="337624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</a:rPr>
                        <a:t>UNIVERSIDAD DE ANTIOQUIA</a:t>
                      </a:r>
                      <a:endParaRPr lang="es-CO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9197042"/>
                  </a:ext>
                </a:extLst>
              </a:tr>
              <a:tr h="28135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>
                          <a:effectLst/>
                        </a:rPr>
                        <a:t>PROGRAMA</a:t>
                      </a:r>
                      <a:endParaRPr lang="es-CO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</a:rPr>
                        <a:t>MUNICIPIO DE OFERTA</a:t>
                      </a:r>
                      <a:endParaRPr lang="es-CO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</a:rPr>
                        <a:t>METODOLOGÍA</a:t>
                      </a:r>
                      <a:endParaRPr lang="es-CO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38471347"/>
                  </a:ext>
                </a:extLst>
              </a:tr>
              <a:tr h="2351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MEDICINA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17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effectLst/>
                        </a:rPr>
                        <a:t>MEDELLÍN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17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PRESENCIAL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46841414"/>
                  </a:ext>
                </a:extLst>
              </a:tr>
              <a:tr h="2351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MEDICINA VETERINARIA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0896945"/>
                  </a:ext>
                </a:extLst>
              </a:tr>
              <a:tr h="4811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MICROBIOLOGÍA INDUSTRIAL Y AMBIENTAL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004658"/>
                  </a:ext>
                </a:extLst>
              </a:tr>
              <a:tr h="4811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MICROBIOLOGÍA Y BIOANÁLISIS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0812823"/>
                  </a:ext>
                </a:extLst>
              </a:tr>
              <a:tr h="2351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MÚSICA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7579583"/>
                  </a:ext>
                </a:extLst>
              </a:tr>
              <a:tr h="2351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MÚSICA- CANTO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307050"/>
                  </a:ext>
                </a:extLst>
              </a:tr>
              <a:tr h="2351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NUTRICIÓN Y DIETÉTICA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8380187"/>
                  </a:ext>
                </a:extLst>
              </a:tr>
              <a:tr h="2351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ODONTOLOGÍA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3710915"/>
                  </a:ext>
                </a:extLst>
              </a:tr>
              <a:tr h="2351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PEDAGOGÍA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1002585"/>
                  </a:ext>
                </a:extLst>
              </a:tr>
              <a:tr h="2351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PERIODISMO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0368542"/>
                  </a:ext>
                </a:extLst>
              </a:tr>
              <a:tr h="2351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PSICOLOGÍA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1173779"/>
                  </a:ext>
                </a:extLst>
              </a:tr>
              <a:tr h="2351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QUÍMICA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136804"/>
                  </a:ext>
                </a:extLst>
              </a:tr>
              <a:tr h="2351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QUÍMICA FARMACÉUTICA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0354517"/>
                  </a:ext>
                </a:extLst>
              </a:tr>
              <a:tr h="2351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SOCIOLOGÍA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1438071"/>
                  </a:ext>
                </a:extLst>
              </a:tr>
              <a:tr h="2351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TRABAJO SOCIAL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689327"/>
                  </a:ext>
                </a:extLst>
              </a:tr>
              <a:tr h="4811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TRADUCCIÓN INGLÉS-FRANCÉS-ESPAÑOL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8588756"/>
                  </a:ext>
                </a:extLst>
              </a:tr>
              <a:tr h="2351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effectLst/>
                        </a:rPr>
                        <a:t>ZOOTECNIA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0373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8836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b="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adroTexto 11">
            <a:extLst>
              <a:ext uri="{FF2B5EF4-FFF2-40B4-BE49-F238E27FC236}">
                <a16:creationId xmlns:a16="http://schemas.microsoft.com/office/drawing/2014/main" id="{9CD89A9C-3924-44C2-B94B-2D860E35F2A8}"/>
              </a:ext>
            </a:extLst>
          </p:cNvPr>
          <p:cNvSpPr txBox="1"/>
          <p:nvPr/>
        </p:nvSpPr>
        <p:spPr>
          <a:xfrm>
            <a:off x="6555542" y="196948"/>
            <a:ext cx="2420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/>
              <a:t>VALLE DE ABURRA</a:t>
            </a:r>
            <a:endParaRPr lang="es-CO" b="1" dirty="0"/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D9A36295-A686-443C-8496-31297F1EB9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6527843"/>
              </p:ext>
            </p:extLst>
          </p:nvPr>
        </p:nvGraphicFramePr>
        <p:xfrm>
          <a:off x="1111347" y="928467"/>
          <a:ext cx="7343335" cy="4979019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447223">
                  <a:extLst>
                    <a:ext uri="{9D8B030D-6E8A-4147-A177-3AD203B41FA5}">
                      <a16:colId xmlns:a16="http://schemas.microsoft.com/office/drawing/2014/main" val="4191459346"/>
                    </a:ext>
                  </a:extLst>
                </a:gridCol>
                <a:gridCol w="2448056">
                  <a:extLst>
                    <a:ext uri="{9D8B030D-6E8A-4147-A177-3AD203B41FA5}">
                      <a16:colId xmlns:a16="http://schemas.microsoft.com/office/drawing/2014/main" val="3364842371"/>
                    </a:ext>
                  </a:extLst>
                </a:gridCol>
                <a:gridCol w="2448056">
                  <a:extLst>
                    <a:ext uri="{9D8B030D-6E8A-4147-A177-3AD203B41FA5}">
                      <a16:colId xmlns:a16="http://schemas.microsoft.com/office/drawing/2014/main" val="913809826"/>
                    </a:ext>
                  </a:extLst>
                </a:gridCol>
              </a:tblGrid>
              <a:tr h="323558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</a:rPr>
                        <a:t>SENA</a:t>
                      </a:r>
                      <a:endParaRPr lang="es-CO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62" marR="67862" marT="0" marB="0" anchor="ctr"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120545"/>
                  </a:ext>
                </a:extLst>
              </a:tr>
              <a:tr h="32324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>
                          <a:effectLst/>
                        </a:rPr>
                        <a:t>PROGRAMA</a:t>
                      </a:r>
                      <a:endParaRPr lang="es-CO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62" marR="678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>
                          <a:effectLst/>
                        </a:rPr>
                        <a:t>MUNICIPIO DE OFERTA</a:t>
                      </a:r>
                      <a:endParaRPr lang="es-CO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62" marR="678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</a:rPr>
                        <a:t>METODOLOGÍA</a:t>
                      </a:r>
                      <a:endParaRPr lang="es-CO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62" marR="67862" marT="0" marB="0" anchor="ctr"/>
                </a:tc>
                <a:extLst>
                  <a:ext uri="{0D108BD9-81ED-4DB2-BD59-A6C34878D82A}">
                    <a16:rowId xmlns:a16="http://schemas.microsoft.com/office/drawing/2014/main" val="2161301129"/>
                  </a:ext>
                </a:extLst>
              </a:tr>
              <a:tr h="566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TECNOLOGÍA EN CONTROL DE CALIDAD EN LA INDUSTRIA DE ALIMENTOS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62" marR="67862" marT="0" marB="0" anchor="ctr"/>
                </a:tc>
                <a:tc rowSpan="9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CALDAS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62" marR="67862" marT="0" marB="0" anchor="ctr"/>
                </a:tc>
                <a:tc rowSpan="9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PRESENCIAL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62" marR="67862" marT="0" marB="0" anchor="ctr"/>
                </a:tc>
                <a:extLst>
                  <a:ext uri="{0D108BD9-81ED-4DB2-BD59-A6C34878D82A}">
                    <a16:rowId xmlns:a16="http://schemas.microsoft.com/office/drawing/2014/main" val="1155988293"/>
                  </a:ext>
                </a:extLst>
              </a:tr>
              <a:tr h="3748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TECNOLOGÍA EN GESTIÓN DE EMPRESAS PECUARIAS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62" marR="67862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8402377"/>
                  </a:ext>
                </a:extLst>
              </a:tr>
              <a:tr h="3748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TECNOLOGÍA EN GESTIÓN DE LA PRODUCCIÓN AGRÍCOLA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62" marR="67862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6771156"/>
                  </a:ext>
                </a:extLst>
              </a:tr>
              <a:tr h="3748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TECNOLOGÍA EN GESTIÓN LOGÍSTICA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62" marR="67862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4989290"/>
                  </a:ext>
                </a:extLst>
              </a:tr>
              <a:tr h="3748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TECNOLOGÍA EN PRODUCCIÓN AGRÍCOLA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62" marR="67862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7351693"/>
                  </a:ext>
                </a:extLst>
              </a:tr>
              <a:tr h="566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TECNOLOGÍA EN PRODUCCIÓN AGROPECUARIA ECOLÓGICA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62" marR="67862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1291292"/>
                  </a:ext>
                </a:extLst>
              </a:tr>
              <a:tr h="3748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TECNOLOGÍA EN PRODUCCIÓN GANADERA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62" marR="67862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7047728"/>
                  </a:ext>
                </a:extLst>
              </a:tr>
              <a:tr h="7582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TECNOLOGÍA EN SILVICULTURA Y APROVECHAMIENTO DE PLANTACIONES FORESTALES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62" marR="67862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4754825"/>
                  </a:ext>
                </a:extLst>
              </a:tr>
              <a:tr h="566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effectLst/>
                        </a:rPr>
                        <a:t>TECNÓLOGO EN GESTIÓN DE PROYECTOS DE DESARROLLO ECONÓMICO Y SOCIAL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62" marR="67862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63359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9361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179E94F8-988C-9149-AAF7-6356FD28A7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245" y="0"/>
            <a:ext cx="8875755" cy="6858000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ED399F1E-47D9-174F-AF84-7668B7871FE6}"/>
              </a:ext>
            </a:extLst>
          </p:cNvPr>
          <p:cNvSpPr/>
          <p:nvPr/>
        </p:nvSpPr>
        <p:spPr>
          <a:xfrm>
            <a:off x="438086" y="2303537"/>
            <a:ext cx="760476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4400" b="1" dirty="0">
                <a:latin typeface="Calibri" panose="020F0502020204030204" pitchFamily="34" charset="0"/>
                <a:cs typeface="Calibri" panose="020F0502020204030204" pitchFamily="34" charset="0"/>
              </a:rPr>
              <a:t>REGIÓN MAGDALENA MEDIO</a:t>
            </a:r>
            <a:endParaRPr lang="es-CO" sz="4400" b="1" dirty="0">
              <a:solidFill>
                <a:srgbClr val="E94E1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3250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b="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adroTexto 11">
            <a:extLst>
              <a:ext uri="{FF2B5EF4-FFF2-40B4-BE49-F238E27FC236}">
                <a16:creationId xmlns:a16="http://schemas.microsoft.com/office/drawing/2014/main" id="{9CD89A9C-3924-44C2-B94B-2D860E35F2A8}"/>
              </a:ext>
            </a:extLst>
          </p:cNvPr>
          <p:cNvSpPr txBox="1"/>
          <p:nvPr/>
        </p:nvSpPr>
        <p:spPr>
          <a:xfrm>
            <a:off x="6555542" y="12282"/>
            <a:ext cx="2420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/>
              <a:t>VALLE DE ABURRA</a:t>
            </a:r>
            <a:endParaRPr lang="es-CO" b="1" dirty="0"/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4AC26C14-1252-4A95-933C-913D770B4C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5844734"/>
              </p:ext>
            </p:extLst>
          </p:nvPr>
        </p:nvGraphicFramePr>
        <p:xfrm>
          <a:off x="1216854" y="381614"/>
          <a:ext cx="7294099" cy="5611227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430815">
                  <a:extLst>
                    <a:ext uri="{9D8B030D-6E8A-4147-A177-3AD203B41FA5}">
                      <a16:colId xmlns:a16="http://schemas.microsoft.com/office/drawing/2014/main" val="1378224313"/>
                    </a:ext>
                  </a:extLst>
                </a:gridCol>
                <a:gridCol w="2431642">
                  <a:extLst>
                    <a:ext uri="{9D8B030D-6E8A-4147-A177-3AD203B41FA5}">
                      <a16:colId xmlns:a16="http://schemas.microsoft.com/office/drawing/2014/main" val="3095644416"/>
                    </a:ext>
                  </a:extLst>
                </a:gridCol>
                <a:gridCol w="2431642">
                  <a:extLst>
                    <a:ext uri="{9D8B030D-6E8A-4147-A177-3AD203B41FA5}">
                      <a16:colId xmlns:a16="http://schemas.microsoft.com/office/drawing/2014/main" val="2154269419"/>
                    </a:ext>
                  </a:extLst>
                </a:gridCol>
              </a:tblGrid>
              <a:tr h="316716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b="1" dirty="0">
                          <a:effectLst/>
                        </a:rPr>
                        <a:t>SENA</a:t>
                      </a:r>
                      <a:endParaRPr lang="es-CO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28" marR="51928" marT="0" marB="0" anchor="ctr"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5075616"/>
                  </a:ext>
                </a:extLst>
              </a:tr>
              <a:tr h="24060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b="1">
                          <a:effectLst/>
                        </a:rPr>
                        <a:t>PROGRAMA</a:t>
                      </a:r>
                      <a:endParaRPr lang="es-CO" sz="1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28" marR="51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b="1">
                          <a:effectLst/>
                        </a:rPr>
                        <a:t>MUNICIPIO DE OFERTA</a:t>
                      </a:r>
                      <a:endParaRPr lang="es-CO" sz="1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28" marR="51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b="1" dirty="0">
                          <a:effectLst/>
                        </a:rPr>
                        <a:t>METODOLOGÍA</a:t>
                      </a:r>
                      <a:endParaRPr lang="es-CO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28" marR="51928" marT="0" marB="0" anchor="ctr"/>
                </a:tc>
                <a:extLst>
                  <a:ext uri="{0D108BD9-81ED-4DB2-BD59-A6C34878D82A}">
                    <a16:rowId xmlns:a16="http://schemas.microsoft.com/office/drawing/2014/main" val="260117218"/>
                  </a:ext>
                </a:extLst>
              </a:tr>
              <a:tr h="3912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TECNOLOGÍA EN CONFECCIÓN INDUSTRIAL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28" marR="51928" marT="0" marB="0" anchor="ctr"/>
                </a:tc>
                <a:tc rowSpan="10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dirty="0">
                          <a:effectLst/>
                        </a:rPr>
                        <a:t>ITAGUI</a:t>
                      </a:r>
                      <a:endParaRPr lang="es-CO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28" marR="51928" marT="0" marB="0" anchor="ctr"/>
                </a:tc>
                <a:tc rowSpan="10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PRESENCIAL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28" marR="51928" marT="0" marB="0" anchor="ctr"/>
                </a:tc>
                <a:extLst>
                  <a:ext uri="{0D108BD9-81ED-4DB2-BD59-A6C34878D82A}">
                    <a16:rowId xmlns:a16="http://schemas.microsoft.com/office/drawing/2014/main" val="3663422945"/>
                  </a:ext>
                </a:extLst>
              </a:tr>
              <a:tr h="3912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TECNOLOGÍA EN DECORACIÓN DE ESPACIOS INTERIORES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28" marR="51928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8029152"/>
                  </a:ext>
                </a:extLst>
              </a:tr>
              <a:tr h="6559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TECNOLOGÍA EN DESARROLLO DE COLECCIONES DE CALZADO Y MARROQUINERÍA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28" marR="51928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4337966"/>
                  </a:ext>
                </a:extLst>
              </a:tr>
              <a:tr h="5235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TECNOLOGÍA EN DESARROLLO DE COLECCIONES PARA LA INDUSTRIA DE LA MODA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28" marR="51928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4288757"/>
                  </a:ext>
                </a:extLst>
              </a:tr>
              <a:tr h="5235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TECNOLOGÍA EN GESTIÓN DE LA SEGURIDAD Y SALUD EN EL TRABAJO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28" marR="51928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3732080"/>
                  </a:ext>
                </a:extLst>
              </a:tr>
              <a:tr h="5235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TECNOLOGÍA EN GESTIÓN DE PROCESOS Y PRODUCCIÓN DE MOBILIARIO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28" marR="51928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9440119"/>
                  </a:ext>
                </a:extLst>
              </a:tr>
              <a:tr h="2591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TECNOLOGÍA EN GESTIÓN EMPRESARIAL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28" marR="51928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9835416"/>
                  </a:ext>
                </a:extLst>
              </a:tr>
              <a:tr h="6559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dirty="0">
                          <a:effectLst/>
                        </a:rPr>
                        <a:t>TECNOLOGÍA EN GESTIÓN INTEGRADA DE LA CALIDAD, MEDIO AMBIENTE, SEGURIDAD Y SALUD OCUPACIONAL</a:t>
                      </a:r>
                      <a:endParaRPr lang="es-CO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28" marR="51928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6911042"/>
                  </a:ext>
                </a:extLst>
              </a:tr>
              <a:tr h="5235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TECNOLOGÍA EN PRODUCCIÓN DE CALZADO Y MARROQUINERÍA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28" marR="51928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9821175"/>
                  </a:ext>
                </a:extLst>
              </a:tr>
              <a:tr h="6060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dirty="0">
                          <a:effectLst/>
                        </a:rPr>
                        <a:t>TECNOLOGÍA EN PRODUCCIÓN DE JOYERÍA</a:t>
                      </a:r>
                    </a:p>
                  </a:txBody>
                  <a:tcPr marL="51928" marR="51928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20335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9658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b="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adroTexto 11">
            <a:extLst>
              <a:ext uri="{FF2B5EF4-FFF2-40B4-BE49-F238E27FC236}">
                <a16:creationId xmlns:a16="http://schemas.microsoft.com/office/drawing/2014/main" id="{9CD89A9C-3924-44C2-B94B-2D860E35F2A8}"/>
              </a:ext>
            </a:extLst>
          </p:cNvPr>
          <p:cNvSpPr txBox="1"/>
          <p:nvPr/>
        </p:nvSpPr>
        <p:spPr>
          <a:xfrm>
            <a:off x="6555542" y="138891"/>
            <a:ext cx="2420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/>
              <a:t>VALLE DE ABURRA</a:t>
            </a:r>
            <a:endParaRPr lang="es-CO" b="1" dirty="0"/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2FDF98B0-0372-487C-A9D8-668D3EFA22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9933880"/>
              </p:ext>
            </p:extLst>
          </p:nvPr>
        </p:nvGraphicFramePr>
        <p:xfrm>
          <a:off x="1111348" y="508223"/>
          <a:ext cx="7610621" cy="5343937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536299">
                  <a:extLst>
                    <a:ext uri="{9D8B030D-6E8A-4147-A177-3AD203B41FA5}">
                      <a16:colId xmlns:a16="http://schemas.microsoft.com/office/drawing/2014/main" val="3378681452"/>
                    </a:ext>
                  </a:extLst>
                </a:gridCol>
                <a:gridCol w="2537161">
                  <a:extLst>
                    <a:ext uri="{9D8B030D-6E8A-4147-A177-3AD203B41FA5}">
                      <a16:colId xmlns:a16="http://schemas.microsoft.com/office/drawing/2014/main" val="910852843"/>
                    </a:ext>
                  </a:extLst>
                </a:gridCol>
                <a:gridCol w="2537161">
                  <a:extLst>
                    <a:ext uri="{9D8B030D-6E8A-4147-A177-3AD203B41FA5}">
                      <a16:colId xmlns:a16="http://schemas.microsoft.com/office/drawing/2014/main" val="759563743"/>
                    </a:ext>
                  </a:extLst>
                </a:gridCol>
              </a:tblGrid>
              <a:tr h="293649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50" b="1" dirty="0">
                          <a:effectLst/>
                        </a:rPr>
                        <a:t>SENA</a:t>
                      </a:r>
                      <a:endParaRPr lang="es-CO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35" marR="56535" marT="0" marB="0" anchor="ctr"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3285747"/>
                  </a:ext>
                </a:extLst>
              </a:tr>
              <a:tr h="3263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50" b="1">
                          <a:effectLst/>
                        </a:rPr>
                        <a:t>PROGRAMA</a:t>
                      </a:r>
                      <a:endParaRPr lang="es-CO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35" marR="565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50" b="1">
                          <a:effectLst/>
                        </a:rPr>
                        <a:t>MUNICIPIO DE OFERTA</a:t>
                      </a:r>
                      <a:endParaRPr lang="es-CO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35" marR="565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50" b="1" dirty="0">
                          <a:effectLst/>
                        </a:rPr>
                        <a:t>METODOLOGÍA</a:t>
                      </a:r>
                      <a:endParaRPr lang="es-CO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35" marR="56535" marT="0" marB="0" anchor="ctr"/>
                </a:tc>
                <a:extLst>
                  <a:ext uri="{0D108BD9-81ED-4DB2-BD59-A6C34878D82A}">
                    <a16:rowId xmlns:a16="http://schemas.microsoft.com/office/drawing/2014/main" val="4042089254"/>
                  </a:ext>
                </a:extLst>
              </a:tr>
              <a:tr h="3177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50">
                          <a:effectLst/>
                        </a:rPr>
                        <a:t>TECNOLOGÍA EN ACTIVIDAD FÍSICA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35" marR="56535" marT="0" marB="0" anchor="ctr"/>
                </a:tc>
                <a:tc rowSpan="1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lang="es-CO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EDELLÍN </a:t>
                      </a:r>
                    </a:p>
                  </a:txBody>
                  <a:tcPr marL="56535" marR="56535" marT="0" marB="0" anchor="ctr"/>
                </a:tc>
                <a:tc rowSpan="1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50" dirty="0">
                          <a:effectLst/>
                        </a:rPr>
                        <a:t>PRESENCIAL</a:t>
                      </a:r>
                      <a:endParaRPr lang="es-CO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35" marR="56535" marT="0" marB="0" anchor="ctr"/>
                </a:tc>
                <a:extLst>
                  <a:ext uri="{0D108BD9-81ED-4DB2-BD59-A6C34878D82A}">
                    <a16:rowId xmlns:a16="http://schemas.microsoft.com/office/drawing/2014/main" val="1652943299"/>
                  </a:ext>
                </a:extLst>
              </a:tr>
              <a:tr h="3294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50">
                          <a:effectLst/>
                        </a:rPr>
                        <a:t>TECNOLOGÍA EN ANIMACIÓN DIGITAL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35" marR="56535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2366663"/>
                  </a:ext>
                </a:extLst>
              </a:tr>
              <a:tr h="3177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50">
                          <a:effectLst/>
                        </a:rPr>
                        <a:t>TECNOLOGÍA EN ANIMACIÓN 3D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35" marR="56535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3317874"/>
                  </a:ext>
                </a:extLst>
              </a:tr>
              <a:tr h="4802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50">
                          <a:effectLst/>
                        </a:rPr>
                        <a:t>TECNOLOGÍA EN ATENCIÓN PREHOSPITALARIA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35" marR="56535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4282605"/>
                  </a:ext>
                </a:extLst>
              </a:tr>
              <a:tr h="4802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50">
                          <a:effectLst/>
                        </a:rPr>
                        <a:t>TECNOLOGÍA EN AUTOMATIZACIÓN INDUSTRIAL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35" marR="56535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1699842"/>
                  </a:ext>
                </a:extLst>
              </a:tr>
              <a:tr h="4802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50">
                          <a:effectLst/>
                        </a:rPr>
                        <a:t>TECNOLOGÍA EN CONSTRUCCIÓN EN EDIFICACIONES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35" marR="56535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7321167"/>
                  </a:ext>
                </a:extLst>
              </a:tr>
              <a:tr h="4802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50">
                          <a:effectLst/>
                        </a:rPr>
                        <a:t>TECNOLOGÍA EN COORDINACIÓN DE PROCESOS LOGÍSTICOS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35" marR="56535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7478551"/>
                  </a:ext>
                </a:extLst>
              </a:tr>
              <a:tr h="4802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50">
                          <a:effectLst/>
                        </a:rPr>
                        <a:t>TECNOLOGÍA EN COORDINACIÓN DE SERVICIOS HOTELEROS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35" marR="56535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5383993"/>
                  </a:ext>
                </a:extLst>
              </a:tr>
              <a:tr h="4802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50">
                          <a:effectLst/>
                        </a:rPr>
                        <a:t>TECNOLOGÍA EN DESARROLLO DE MEDIOS GRÁFICOS VISUALES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35" marR="56535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5317663"/>
                  </a:ext>
                </a:extLst>
              </a:tr>
              <a:tr h="4802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50">
                          <a:effectLst/>
                        </a:rPr>
                        <a:t>TECNOLOGÍA EN DESARROLLO DE VIDEOJUEGOS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35" marR="56535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8395177"/>
                  </a:ext>
                </a:extLst>
              </a:tr>
              <a:tr h="3972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50" dirty="0">
                          <a:effectLst/>
                        </a:rPr>
                        <a:t>TECNOLOGÍA EN DESARROLLO DE VIDEOJUEGOS Y ENTORNOS INTERACTIVOS</a:t>
                      </a:r>
                      <a:endParaRPr lang="es-CO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35" marR="56535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50647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1503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b="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adroTexto 11">
            <a:extLst>
              <a:ext uri="{FF2B5EF4-FFF2-40B4-BE49-F238E27FC236}">
                <a16:creationId xmlns:a16="http://schemas.microsoft.com/office/drawing/2014/main" id="{9CD89A9C-3924-44C2-B94B-2D860E35F2A8}"/>
              </a:ext>
            </a:extLst>
          </p:cNvPr>
          <p:cNvSpPr txBox="1"/>
          <p:nvPr/>
        </p:nvSpPr>
        <p:spPr>
          <a:xfrm>
            <a:off x="6555542" y="12282"/>
            <a:ext cx="2420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/>
              <a:t>VALLE DE ABURRA</a:t>
            </a:r>
            <a:endParaRPr lang="es-CO" b="1" dirty="0"/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0FFA8B58-05A5-46CD-81FF-A77E3AC31AAC}"/>
              </a:ext>
            </a:extLst>
          </p:cNvPr>
          <p:cNvGraphicFramePr>
            <a:graphicFrameLocks noGrp="1"/>
          </p:cNvGraphicFramePr>
          <p:nvPr/>
        </p:nvGraphicFramePr>
        <p:xfrm>
          <a:off x="1139483" y="508224"/>
          <a:ext cx="7469945" cy="547978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489417">
                  <a:extLst>
                    <a:ext uri="{9D8B030D-6E8A-4147-A177-3AD203B41FA5}">
                      <a16:colId xmlns:a16="http://schemas.microsoft.com/office/drawing/2014/main" val="3598529583"/>
                    </a:ext>
                  </a:extLst>
                </a:gridCol>
                <a:gridCol w="2490264">
                  <a:extLst>
                    <a:ext uri="{9D8B030D-6E8A-4147-A177-3AD203B41FA5}">
                      <a16:colId xmlns:a16="http://schemas.microsoft.com/office/drawing/2014/main" val="1126840240"/>
                    </a:ext>
                  </a:extLst>
                </a:gridCol>
                <a:gridCol w="2490264">
                  <a:extLst>
                    <a:ext uri="{9D8B030D-6E8A-4147-A177-3AD203B41FA5}">
                      <a16:colId xmlns:a16="http://schemas.microsoft.com/office/drawing/2014/main" val="226001876"/>
                    </a:ext>
                  </a:extLst>
                </a:gridCol>
              </a:tblGrid>
              <a:tr h="286038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</a:rPr>
                        <a:t>SENA</a:t>
                      </a:r>
                      <a:endParaRPr lang="es-CO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74" marR="51374" marT="0" marB="0" anchor="ctr"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0045520"/>
                  </a:ext>
                </a:extLst>
              </a:tr>
              <a:tr h="3235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>
                          <a:effectLst/>
                        </a:rPr>
                        <a:t>PROGRAMA</a:t>
                      </a:r>
                      <a:endParaRPr lang="es-CO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74" marR="5137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</a:rPr>
                        <a:t>MUNICIPIO DE OFERTA</a:t>
                      </a:r>
                      <a:endParaRPr lang="es-CO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74" marR="5137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</a:rPr>
                        <a:t>METODOLOGÍA</a:t>
                      </a:r>
                      <a:endParaRPr lang="es-CO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74" marR="51374" marT="0" marB="0" anchor="ctr"/>
                </a:tc>
                <a:extLst>
                  <a:ext uri="{0D108BD9-81ED-4DB2-BD59-A6C34878D82A}">
                    <a16:rowId xmlns:a16="http://schemas.microsoft.com/office/drawing/2014/main" val="837675197"/>
                  </a:ext>
                </a:extLst>
              </a:tr>
              <a:tr h="3353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TECNOLOGÍA EN DIRECCIÓN DE VENTAS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74" marR="51374" marT="0" marB="0" anchor="ctr"/>
                </a:tc>
                <a:tc rowSpan="1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ITAGUI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74" marR="51374" marT="0" marB="0" anchor="ctr"/>
                </a:tc>
                <a:tc rowSpan="1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PRESENCIAL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74" marR="51374" marT="0" marB="0" anchor="ctr"/>
                </a:tc>
                <a:extLst>
                  <a:ext uri="{0D108BD9-81ED-4DB2-BD59-A6C34878D82A}">
                    <a16:rowId xmlns:a16="http://schemas.microsoft.com/office/drawing/2014/main" val="466137244"/>
                  </a:ext>
                </a:extLst>
              </a:tr>
              <a:tr h="7002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effectLst/>
                        </a:rPr>
                        <a:t>TECNOLOGÍA EN DISEÑO DE ELEMENTOS MECÁNICOS PARA SU FABRICACIÓN EN MÁQUINAS HERRAMIENTAS CINC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74" marR="51374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8586485"/>
                  </a:ext>
                </a:extLst>
              </a:tr>
              <a:tr h="5589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TECNOLOGÍA EN DISEÑO E INTEGRACIÓN DE AUTOMATISMOS MECATRÓNICOS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74" marR="51374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3709494"/>
                  </a:ext>
                </a:extLst>
              </a:tr>
              <a:tr h="3353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TECNOLOGÍA EN ELECTRICIDAD INDUSTRIAL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74" marR="51374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7839601"/>
                  </a:ext>
                </a:extLst>
              </a:tr>
              <a:tr h="3353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TECNOLOGÍA EN ENTRENAMIENTO DEPORTIVO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74" marR="51374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9696250"/>
                  </a:ext>
                </a:extLst>
              </a:tr>
              <a:tr h="4176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TECNOLOGÍA EN GESTIÓN ADMINISTRATIVA DEL SECTOR SALUD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74" marR="51374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4616562"/>
                  </a:ext>
                </a:extLst>
              </a:tr>
              <a:tr h="3353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TECNOLOGÍA EN GESTIÓN BIBLIOTECARIA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74" marR="51374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343909"/>
                  </a:ext>
                </a:extLst>
              </a:tr>
              <a:tr h="4176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TECNOLOGÍA EN GESTIÓN CONTABLE Y DE INFORMACIÓN FINANCIERA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74" marR="51374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4944507"/>
                  </a:ext>
                </a:extLst>
              </a:tr>
              <a:tr h="3353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TECNOLOGÍA EN GESTIÓN DE LA PRODUCCIÓN INDUSTRIAL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74" marR="51374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3701836"/>
                  </a:ext>
                </a:extLst>
              </a:tr>
              <a:tr h="3353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TECNOLOGÍA EN GESTIÓN DE LA PROPIEDAD HORIZONTAL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74" marR="51374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6946625"/>
                  </a:ext>
                </a:extLst>
              </a:tr>
              <a:tr h="3353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TECNOLOGÍA EN GESTIÓN DE PROCESOS DE PREPÁRENSE PARA MEDIOS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74" marR="51374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2466837"/>
                  </a:ext>
                </a:extLst>
              </a:tr>
              <a:tr h="3353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TECNOLOGÍA EN GESTIÓN DE RECURSOS EN PLANTAS DE PRODUCCIÓN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74" marR="51374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09065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9132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b="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adroTexto 11">
            <a:extLst>
              <a:ext uri="{FF2B5EF4-FFF2-40B4-BE49-F238E27FC236}">
                <a16:creationId xmlns:a16="http://schemas.microsoft.com/office/drawing/2014/main" id="{9CD89A9C-3924-44C2-B94B-2D860E35F2A8}"/>
              </a:ext>
            </a:extLst>
          </p:cNvPr>
          <p:cNvSpPr txBox="1"/>
          <p:nvPr/>
        </p:nvSpPr>
        <p:spPr>
          <a:xfrm>
            <a:off x="6555542" y="12282"/>
            <a:ext cx="2420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/>
              <a:t>VALLE DE ABURRA</a:t>
            </a:r>
            <a:endParaRPr lang="es-CO" b="1" dirty="0"/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A6038639-4357-4E78-8964-B70D16792E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3698600"/>
              </p:ext>
            </p:extLst>
          </p:nvPr>
        </p:nvGraphicFramePr>
        <p:xfrm>
          <a:off x="1181687" y="381614"/>
          <a:ext cx="7512148" cy="5437727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503482">
                  <a:extLst>
                    <a:ext uri="{9D8B030D-6E8A-4147-A177-3AD203B41FA5}">
                      <a16:colId xmlns:a16="http://schemas.microsoft.com/office/drawing/2014/main" val="4140136551"/>
                    </a:ext>
                  </a:extLst>
                </a:gridCol>
                <a:gridCol w="2504333">
                  <a:extLst>
                    <a:ext uri="{9D8B030D-6E8A-4147-A177-3AD203B41FA5}">
                      <a16:colId xmlns:a16="http://schemas.microsoft.com/office/drawing/2014/main" val="4052683876"/>
                    </a:ext>
                  </a:extLst>
                </a:gridCol>
                <a:gridCol w="2504333">
                  <a:extLst>
                    <a:ext uri="{9D8B030D-6E8A-4147-A177-3AD203B41FA5}">
                      <a16:colId xmlns:a16="http://schemas.microsoft.com/office/drawing/2014/main" val="2127813361"/>
                    </a:ext>
                  </a:extLst>
                </a:gridCol>
              </a:tblGrid>
              <a:tr h="279568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b="1" dirty="0">
                          <a:effectLst/>
                        </a:rPr>
                        <a:t>SENA</a:t>
                      </a:r>
                      <a:endParaRPr lang="es-CO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195" marR="42195" marT="0" marB="0" anchor="ctr"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6122937"/>
                  </a:ext>
                </a:extLst>
              </a:tr>
              <a:tr h="33741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b="1">
                          <a:effectLst/>
                        </a:rPr>
                        <a:t>PROGRAMA</a:t>
                      </a:r>
                      <a:endParaRPr lang="es-CO" sz="1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195" marR="42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b="1">
                          <a:effectLst/>
                        </a:rPr>
                        <a:t>MUNICIPIO DE OFERTA</a:t>
                      </a:r>
                      <a:endParaRPr lang="es-CO" sz="1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195" marR="42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b="1" dirty="0">
                          <a:effectLst/>
                        </a:rPr>
                        <a:t>METODOLOGÍA</a:t>
                      </a:r>
                      <a:endParaRPr lang="es-CO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195" marR="42195" marT="0" marB="0" anchor="ctr"/>
                </a:tc>
                <a:extLst>
                  <a:ext uri="{0D108BD9-81ED-4DB2-BD59-A6C34878D82A}">
                    <a16:rowId xmlns:a16="http://schemas.microsoft.com/office/drawing/2014/main" val="2159936688"/>
                  </a:ext>
                </a:extLst>
              </a:tr>
              <a:tr h="4665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dirty="0">
                          <a:effectLst/>
                        </a:rPr>
                        <a:t>TECNOLOGÍA EN GESTIÓN DE TESORERÍA Y RECURSOS FINANCIEROS</a:t>
                      </a:r>
                      <a:endParaRPr lang="es-CO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195" marR="42195" marT="0" marB="0" anchor="ctr"/>
                </a:tc>
                <a:tc rowSpan="1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lang="es-CO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EDELLÍN</a:t>
                      </a:r>
                    </a:p>
                  </a:txBody>
                  <a:tcPr marL="42195" marR="42195" marT="0" marB="0" anchor="ctr"/>
                </a:tc>
                <a:tc rowSpan="1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PRESENCIAL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195" marR="42195" marT="0" marB="0" anchor="ctr"/>
                </a:tc>
                <a:extLst>
                  <a:ext uri="{0D108BD9-81ED-4DB2-BD59-A6C34878D82A}">
                    <a16:rowId xmlns:a16="http://schemas.microsoft.com/office/drawing/2014/main" val="3563326164"/>
                  </a:ext>
                </a:extLst>
              </a:tr>
              <a:tr h="3516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TECNOLOGÍA EN GESTIÓN DOCUMENTAL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195" marR="42195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3022178"/>
                  </a:ext>
                </a:extLst>
              </a:tr>
              <a:tr h="3938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TECNOLOGÍA EN GESTIÓN INTEGRAL DEL RIESGO EN SEGUROS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195" marR="42195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5528091"/>
                  </a:ext>
                </a:extLst>
              </a:tr>
              <a:tr h="3552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TECNOLOGÍA EN GESTIÓN INTEGRAL DEL TRANSPORTE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195" marR="42195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0613866"/>
                  </a:ext>
                </a:extLst>
              </a:tr>
              <a:tr h="5451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dirty="0">
                          <a:effectLst/>
                        </a:rPr>
                        <a:t>TECNOLOGÍA EN GESTIÓN INTEGRAL EN FONDOS DE PENSIONES Y CESANTÍAS</a:t>
                      </a:r>
                      <a:endParaRPr lang="es-CO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195" marR="42195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0949901"/>
                  </a:ext>
                </a:extLst>
              </a:tr>
              <a:tr h="4695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TECNOLOGÍA EN IMPLEMENTACIÓN DE INFRAESTRUCTURA DE TECNOLOGÍAS DE LA INFORMACIÓN Y LAS COMUNICACIONES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195" marR="42195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0585870"/>
                  </a:ext>
                </a:extLst>
              </a:tr>
              <a:tr h="5205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TECNOLOGÍA EN IMPLEMENTACIÓN DE REDES Y SERVICIOS DE TELECOMUNICACIONES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195" marR="42195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2981051"/>
                  </a:ext>
                </a:extLst>
              </a:tr>
              <a:tr h="4642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dirty="0">
                          <a:effectLst/>
                        </a:rPr>
                        <a:t>TECNOLOGÍA EN LEVANTAMIENTOS TOPOGRÁFICOS Y GEORREFERENCIACIÓN</a:t>
                      </a:r>
                      <a:endParaRPr lang="es-CO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195" marR="42195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506901"/>
                  </a:ext>
                </a:extLst>
              </a:tr>
              <a:tr h="3956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TECNOLOGÍA EN MANTENIMIENTO ELECTROMECÁNICO INDUSTRIAL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195" marR="42195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3563783"/>
                  </a:ext>
                </a:extLst>
              </a:tr>
              <a:tr h="4819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TECNOLOGÍA EN MANTENIMIENTO ELECTRÓNICO E INSTRUMENTAL INDUSTRIAL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195" marR="42195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4766464"/>
                  </a:ext>
                </a:extLst>
              </a:tr>
              <a:tr h="3638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dirty="0">
                          <a:effectLst/>
                        </a:rPr>
                        <a:t>TECNOLOGÍA EN MANTENIMIENTO MECÁNICO INDUSTRIAL</a:t>
                      </a:r>
                      <a:endParaRPr lang="es-CO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195" marR="42195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47849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699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b="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adroTexto 11">
            <a:extLst>
              <a:ext uri="{FF2B5EF4-FFF2-40B4-BE49-F238E27FC236}">
                <a16:creationId xmlns:a16="http://schemas.microsoft.com/office/drawing/2014/main" id="{9CD89A9C-3924-44C2-B94B-2D860E35F2A8}"/>
              </a:ext>
            </a:extLst>
          </p:cNvPr>
          <p:cNvSpPr txBox="1"/>
          <p:nvPr/>
        </p:nvSpPr>
        <p:spPr>
          <a:xfrm>
            <a:off x="6569609" y="138891"/>
            <a:ext cx="2420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/>
              <a:t>VALLE DE ABURRA</a:t>
            </a:r>
            <a:endParaRPr lang="es-CO" b="1" dirty="0"/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2ED9BF28-B847-44EF-8A20-A47B45A426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6292519"/>
              </p:ext>
            </p:extLst>
          </p:nvPr>
        </p:nvGraphicFramePr>
        <p:xfrm>
          <a:off x="1097281" y="716558"/>
          <a:ext cx="7498080" cy="5196203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498794">
                  <a:extLst>
                    <a:ext uri="{9D8B030D-6E8A-4147-A177-3AD203B41FA5}">
                      <a16:colId xmlns:a16="http://schemas.microsoft.com/office/drawing/2014/main" val="2240843087"/>
                    </a:ext>
                  </a:extLst>
                </a:gridCol>
                <a:gridCol w="2499643">
                  <a:extLst>
                    <a:ext uri="{9D8B030D-6E8A-4147-A177-3AD203B41FA5}">
                      <a16:colId xmlns:a16="http://schemas.microsoft.com/office/drawing/2014/main" val="1824907330"/>
                    </a:ext>
                  </a:extLst>
                </a:gridCol>
                <a:gridCol w="2499643">
                  <a:extLst>
                    <a:ext uri="{9D8B030D-6E8A-4147-A177-3AD203B41FA5}">
                      <a16:colId xmlns:a16="http://schemas.microsoft.com/office/drawing/2014/main" val="1869382501"/>
                    </a:ext>
                  </a:extLst>
                </a:gridCol>
              </a:tblGrid>
              <a:tr h="352587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</a:rPr>
                        <a:t>SENA</a:t>
                      </a:r>
                      <a:endParaRPr lang="es-CO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42" marR="58342" marT="0" marB="0" anchor="ctr"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516587"/>
                  </a:ext>
                </a:extLst>
              </a:tr>
              <a:tr h="3235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>
                          <a:effectLst/>
                        </a:rPr>
                        <a:t>PROGRAMA</a:t>
                      </a:r>
                      <a:endParaRPr lang="es-CO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42" marR="5834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>
                          <a:effectLst/>
                        </a:rPr>
                        <a:t>MUNICIPIO DE OFERTA</a:t>
                      </a:r>
                      <a:endParaRPr lang="es-CO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42" marR="5834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</a:rPr>
                        <a:t>METODOLOGÍA</a:t>
                      </a:r>
                      <a:endParaRPr lang="es-CO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42" marR="58342" marT="0" marB="0" anchor="ctr"/>
                </a:tc>
                <a:extLst>
                  <a:ext uri="{0D108BD9-81ED-4DB2-BD59-A6C34878D82A}">
                    <a16:rowId xmlns:a16="http://schemas.microsoft.com/office/drawing/2014/main" val="1178412895"/>
                  </a:ext>
                </a:extLst>
              </a:tr>
              <a:tr h="4970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effectLst/>
                        </a:rPr>
                        <a:t>TECNOLOGÍA EN MANTENIMIENTO MECATRÓNICO DE AUTOMOTORES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42" marR="58342" marT="0" marB="0" anchor="ctr"/>
                </a:tc>
                <a:tc rowSpan="9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effectLst/>
                        </a:rPr>
                        <a:t>MEDELLÍN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42" marR="58342" marT="0" marB="0" anchor="ctr"/>
                </a:tc>
                <a:tc rowSpan="9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PRESENCIAL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42" marR="58342" marT="0" marB="0" anchor="ctr"/>
                </a:tc>
                <a:extLst>
                  <a:ext uri="{0D108BD9-81ED-4DB2-BD59-A6C34878D82A}">
                    <a16:rowId xmlns:a16="http://schemas.microsoft.com/office/drawing/2014/main" val="3465627399"/>
                  </a:ext>
                </a:extLst>
              </a:tr>
              <a:tr h="4501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TECNOLOGÍA EN NEGOCIACIÓN INTERNACIONAL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42" marR="58342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508970"/>
                  </a:ext>
                </a:extLst>
              </a:tr>
              <a:tr h="6752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TECNOLOGÍA EN PRODUCCIÓN DE IMÁGENES CON CÁMARAS DE CINE Y TELEVISIÓN DIGITAL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42" marR="58342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2179063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TECNOLOGÍA EN PRODUCCIÓN DE MEDIOS AUDIOVISUALES DIGITALES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42" marR="58342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5950812"/>
                  </a:ext>
                </a:extLst>
              </a:tr>
              <a:tr h="5345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TECNOLOGÍA EN PRODUCCIÓN DE SONIDO PARA MEDIOS AUDIOVISUALES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42" marR="58342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8242420"/>
                  </a:ext>
                </a:extLst>
              </a:tr>
              <a:tr h="7033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TECNOLOGÍA EN SUPERVISIÓN DE LA FABRICACIÓN DE PRODUCTOS METÁLICOS SOLDADOS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42" marR="58342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4485113"/>
                  </a:ext>
                </a:extLst>
              </a:tr>
              <a:tr h="5596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TECNOLOGÍA EN SUPERVISIÓN DE PROCESOS GRÁFICOS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42" marR="58342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278861"/>
                  </a:ext>
                </a:extLst>
              </a:tr>
              <a:tr h="1809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TECNOLOGÍA TEXTIL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42" marR="58342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9535006"/>
                  </a:ext>
                </a:extLst>
              </a:tr>
              <a:tr h="3703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effectLst/>
                        </a:rPr>
                        <a:t>TECNOLOGÍA QUÍMICA TEXTIL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42" marR="58342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5305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2115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b="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adroTexto 11">
            <a:extLst>
              <a:ext uri="{FF2B5EF4-FFF2-40B4-BE49-F238E27FC236}">
                <a16:creationId xmlns:a16="http://schemas.microsoft.com/office/drawing/2014/main" id="{9CD89A9C-3924-44C2-B94B-2D860E35F2A8}"/>
              </a:ext>
            </a:extLst>
          </p:cNvPr>
          <p:cNvSpPr txBox="1"/>
          <p:nvPr/>
        </p:nvSpPr>
        <p:spPr>
          <a:xfrm>
            <a:off x="6569609" y="138891"/>
            <a:ext cx="2420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/>
              <a:t>VALLE DE ABURRA</a:t>
            </a:r>
            <a:endParaRPr lang="es-CO" b="1" dirty="0"/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33C26D3A-A1F5-4053-B0F8-651C01376E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169985"/>
              </p:ext>
            </p:extLst>
          </p:nvPr>
        </p:nvGraphicFramePr>
        <p:xfrm>
          <a:off x="1013012" y="1102611"/>
          <a:ext cx="7440707" cy="407002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227486">
                  <a:extLst>
                    <a:ext uri="{9D8B030D-6E8A-4147-A177-3AD203B41FA5}">
                      <a16:colId xmlns:a16="http://schemas.microsoft.com/office/drawing/2014/main" val="1872870917"/>
                    </a:ext>
                  </a:extLst>
                </a:gridCol>
                <a:gridCol w="2130459">
                  <a:extLst>
                    <a:ext uri="{9D8B030D-6E8A-4147-A177-3AD203B41FA5}">
                      <a16:colId xmlns:a16="http://schemas.microsoft.com/office/drawing/2014/main" val="399050204"/>
                    </a:ext>
                  </a:extLst>
                </a:gridCol>
                <a:gridCol w="2082762">
                  <a:extLst>
                    <a:ext uri="{9D8B030D-6E8A-4147-A177-3AD203B41FA5}">
                      <a16:colId xmlns:a16="http://schemas.microsoft.com/office/drawing/2014/main" val="440220842"/>
                    </a:ext>
                  </a:extLst>
                </a:gridCol>
              </a:tblGrid>
              <a:tr h="417175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</a:rPr>
                        <a:t>FUNDACIÓN UNIVERSITARIA MARÍA CANO</a:t>
                      </a:r>
                      <a:endParaRPr lang="es-CO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288891"/>
                  </a:ext>
                </a:extLst>
              </a:tr>
              <a:tr h="5213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PROGRAMA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MUNICIPIO DE OFERTA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effectLst/>
                        </a:rPr>
                        <a:t>METODOLOGÍA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04439230"/>
                  </a:ext>
                </a:extLst>
              </a:tr>
              <a:tr h="2769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ADMINISTRACIÓN DE EMPRESAS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1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MEDELLÍN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1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effectLst/>
                        </a:rPr>
                        <a:t>PRESENCIAL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50357369"/>
                  </a:ext>
                </a:extLst>
              </a:tr>
              <a:tr h="2769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CONTADURÍA PUBLICA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2157785"/>
                  </a:ext>
                </a:extLst>
              </a:tr>
              <a:tr h="2769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FISIOTERAPIA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3284104"/>
                  </a:ext>
                </a:extLst>
              </a:tr>
              <a:tr h="2769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FONOAUDIOLOGÍA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4870752"/>
                  </a:ext>
                </a:extLst>
              </a:tr>
              <a:tr h="2769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INGENIERÍA DE SISTEMAS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0837118"/>
                  </a:ext>
                </a:extLst>
              </a:tr>
              <a:tr h="2769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INGENIERÍA DE SOFTWARE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4917061"/>
                  </a:ext>
                </a:extLst>
              </a:tr>
              <a:tr h="2769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NEGOCIOS INTERNACIONALES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4744786"/>
                  </a:ext>
                </a:extLst>
              </a:tr>
              <a:tr h="2769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PSICOLOGÍA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8308602"/>
                  </a:ext>
                </a:extLst>
              </a:tr>
              <a:tr h="2769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PSICOLOGÍA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4474316"/>
                  </a:ext>
                </a:extLst>
              </a:tr>
              <a:tr h="2769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TECNOLOGÍA EN ELECTROMEDICINA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1168705"/>
                  </a:ext>
                </a:extLst>
              </a:tr>
              <a:tr h="3616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effectLst/>
                        </a:rPr>
                        <a:t>TECNOLOGÍA EN ROBÓTICA Y AUTOMATIZACIÓN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35775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96179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179E94F8-988C-9149-AAF7-6356FD28A7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245" y="0"/>
            <a:ext cx="8875755" cy="6858000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ED399F1E-47D9-174F-AF84-7668B7871FE6}"/>
              </a:ext>
            </a:extLst>
          </p:cNvPr>
          <p:cNvSpPr/>
          <p:nvPr/>
        </p:nvSpPr>
        <p:spPr>
          <a:xfrm>
            <a:off x="536560" y="1797100"/>
            <a:ext cx="7604767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4400" b="1" dirty="0">
                <a:latin typeface="Calibri" panose="020F0502020204030204" pitchFamily="34" charset="0"/>
                <a:cs typeface="Calibri" panose="020F0502020204030204" pitchFamily="34" charset="0"/>
              </a:rPr>
              <a:t>OFERTA ACADÉMICA PARA TODAS LAS REGIÓNES DE ANTIOQUIA</a:t>
            </a:r>
            <a:endParaRPr lang="es-CO" sz="4400" b="1" dirty="0">
              <a:solidFill>
                <a:srgbClr val="E94E1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8863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b="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adroTexto 11">
            <a:extLst>
              <a:ext uri="{FF2B5EF4-FFF2-40B4-BE49-F238E27FC236}">
                <a16:creationId xmlns:a16="http://schemas.microsoft.com/office/drawing/2014/main" id="{9CD89A9C-3924-44C2-B94B-2D860E35F2A8}"/>
              </a:ext>
            </a:extLst>
          </p:cNvPr>
          <p:cNvSpPr txBox="1"/>
          <p:nvPr/>
        </p:nvSpPr>
        <p:spPr>
          <a:xfrm>
            <a:off x="6569609" y="138891"/>
            <a:ext cx="2420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/>
              <a:t>FORMACIÓN VIRTUAL</a:t>
            </a:r>
            <a:endParaRPr lang="es-CO" b="1" dirty="0"/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0BF93727-5BCD-441E-BB9F-4B2E2E66E6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0957189"/>
              </p:ext>
            </p:extLst>
          </p:nvPr>
        </p:nvGraphicFramePr>
        <p:xfrm>
          <a:off x="1139484" y="453738"/>
          <a:ext cx="7343333" cy="5794815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447223">
                  <a:extLst>
                    <a:ext uri="{9D8B030D-6E8A-4147-A177-3AD203B41FA5}">
                      <a16:colId xmlns:a16="http://schemas.microsoft.com/office/drawing/2014/main" val="1357518050"/>
                    </a:ext>
                  </a:extLst>
                </a:gridCol>
                <a:gridCol w="2448055">
                  <a:extLst>
                    <a:ext uri="{9D8B030D-6E8A-4147-A177-3AD203B41FA5}">
                      <a16:colId xmlns:a16="http://schemas.microsoft.com/office/drawing/2014/main" val="4168346640"/>
                    </a:ext>
                  </a:extLst>
                </a:gridCol>
                <a:gridCol w="2448055">
                  <a:extLst>
                    <a:ext uri="{9D8B030D-6E8A-4147-A177-3AD203B41FA5}">
                      <a16:colId xmlns:a16="http://schemas.microsoft.com/office/drawing/2014/main" val="4078007165"/>
                    </a:ext>
                  </a:extLst>
                </a:gridCol>
              </a:tblGrid>
              <a:tr h="306747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b="1" dirty="0">
                          <a:effectLst/>
                        </a:rPr>
                        <a:t>FUNDACIÓN UNIVERSITARIA CATÓLICA DEL NORTE</a:t>
                      </a:r>
                      <a:endParaRPr lang="es-CO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223" marR="57223" marT="0" marB="0" anchor="ctr"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5558078"/>
                  </a:ext>
                </a:extLst>
              </a:tr>
              <a:tr h="29542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b="1" dirty="0">
                          <a:effectLst/>
                        </a:rPr>
                        <a:t>PROGRAMA</a:t>
                      </a:r>
                      <a:endParaRPr lang="es-CO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223" marR="572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b="1" dirty="0">
                          <a:effectLst/>
                        </a:rPr>
                        <a:t>MUNICIPIO DE OFERTA</a:t>
                      </a:r>
                      <a:endParaRPr lang="es-CO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223" marR="572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b="1" dirty="0">
                          <a:effectLst/>
                        </a:rPr>
                        <a:t>METODOLOGÍA</a:t>
                      </a:r>
                      <a:endParaRPr lang="es-CO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223" marR="57223" marT="0" marB="0" anchor="ctr"/>
                </a:tc>
                <a:extLst>
                  <a:ext uri="{0D108BD9-81ED-4DB2-BD59-A6C34878D82A}">
                    <a16:rowId xmlns:a16="http://schemas.microsoft.com/office/drawing/2014/main" val="3010497983"/>
                  </a:ext>
                </a:extLst>
              </a:tr>
              <a:tr h="3336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dirty="0">
                          <a:effectLst/>
                        </a:rPr>
                        <a:t>TECNOLOGÍA EN DESARROLLO DE SOFTWARE</a:t>
                      </a:r>
                      <a:endParaRPr lang="es-CO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223" marR="57223" marT="0" marB="0" anchor="ctr"/>
                </a:tc>
                <a:tc rowSpan="1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SANTA ROSA DE OSOS 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223" marR="57223" marT="0" marB="0" anchor="ctr"/>
                </a:tc>
                <a:tc rowSpan="1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VIRTUAL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223" marR="57223" marT="0" marB="0" anchor="ctr"/>
                </a:tc>
                <a:extLst>
                  <a:ext uri="{0D108BD9-81ED-4DB2-BD59-A6C34878D82A}">
                    <a16:rowId xmlns:a16="http://schemas.microsoft.com/office/drawing/2014/main" val="4256917344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TECNOLOGÍA EN GESTIÓN DE AGROINDUSTRIAS ALIMENTICIAS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223" marR="57223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1584847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TECNOLOGÍA EN GESTIÓN DE PLANTACIONES FORESTALES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223" marR="57223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6410466"/>
                  </a:ext>
                </a:extLst>
              </a:tr>
              <a:tr h="3516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TECNOLOGÍA EN GESTIÓN DE SERVICIOS FINANCIEROS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223" marR="57223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2344957"/>
                  </a:ext>
                </a:extLst>
              </a:tr>
              <a:tr h="3169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ADMINISTRACIÓN DE EMPRESAS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223" marR="57223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8387768"/>
                  </a:ext>
                </a:extLst>
              </a:tr>
              <a:tr h="1548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CONTADURÍA PUBLICA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223" marR="57223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85734"/>
                  </a:ext>
                </a:extLst>
              </a:tr>
              <a:tr h="1548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FILOSOFÍA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223" marR="57223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3454534"/>
                  </a:ext>
                </a:extLst>
              </a:tr>
              <a:tr h="1548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INGENIERÍA INFORMÁTICA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223" marR="57223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9780920"/>
                  </a:ext>
                </a:extLst>
              </a:tr>
              <a:tr h="3169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NEGOCIOS INTERNACIONALES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223" marR="57223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3228895"/>
                  </a:ext>
                </a:extLst>
              </a:tr>
              <a:tr h="1548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PSICOLOGÍA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223" marR="57223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9326731"/>
                  </a:ext>
                </a:extLst>
              </a:tr>
              <a:tr h="1548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TRABAJO SOCIAL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223" marR="57223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9760060"/>
                  </a:ext>
                </a:extLst>
              </a:tr>
              <a:tr h="3169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ADMINISTRACIÓN FINANCIERA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223" marR="57223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6106815"/>
                  </a:ext>
                </a:extLst>
              </a:tr>
              <a:tr h="1548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MERCADEO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223" marR="57223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4144554"/>
                  </a:ext>
                </a:extLst>
              </a:tr>
              <a:tr h="312721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b="1" dirty="0">
                          <a:effectLst/>
                        </a:rPr>
                        <a:t>POLITÉCNICO GRANCOLOMBIANO</a:t>
                      </a:r>
                      <a:endParaRPr lang="es-CO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223" marR="57223" marT="0" marB="0" anchor="ctr"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8234274"/>
                  </a:ext>
                </a:extLst>
              </a:tr>
              <a:tr h="30948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b="1">
                          <a:effectLst/>
                        </a:rPr>
                        <a:t>PROGRAMA</a:t>
                      </a:r>
                      <a:endParaRPr lang="es-CO" sz="1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223" marR="572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b="1" dirty="0">
                          <a:effectLst/>
                        </a:rPr>
                        <a:t>MUNICIPIO DE OFERTA</a:t>
                      </a:r>
                      <a:endParaRPr lang="es-CO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223" marR="572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b="1" dirty="0">
                          <a:effectLst/>
                        </a:rPr>
                        <a:t>METODOLOGÍA</a:t>
                      </a:r>
                      <a:endParaRPr lang="es-CO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223" marR="57223" marT="0" marB="0" anchor="ctr"/>
                </a:tc>
                <a:extLst>
                  <a:ext uri="{0D108BD9-81ED-4DB2-BD59-A6C34878D82A}">
                    <a16:rowId xmlns:a16="http://schemas.microsoft.com/office/drawing/2014/main" val="4203341897"/>
                  </a:ext>
                </a:extLst>
              </a:tr>
              <a:tr h="3169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NEGOCIOS INTERNACIONALES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223" marR="57223" marT="0" marB="0" anchor="ctr"/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MEDELLÍN 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223" marR="57223" marT="0" marB="0" anchor="ctr"/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VIRTUAL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223" marR="57223" marT="0" marB="0" anchor="ctr"/>
                </a:tc>
                <a:extLst>
                  <a:ext uri="{0D108BD9-81ED-4DB2-BD59-A6C34878D82A}">
                    <a16:rowId xmlns:a16="http://schemas.microsoft.com/office/drawing/2014/main" val="918883155"/>
                  </a:ext>
                </a:extLst>
              </a:tr>
              <a:tr h="3169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dirty="0">
                          <a:effectLst/>
                        </a:rPr>
                        <a:t>TECNOLOGÍA EN GESTIÓN FINANCIERA</a:t>
                      </a:r>
                      <a:endParaRPr lang="es-CO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223" marR="57223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4773978"/>
                  </a:ext>
                </a:extLst>
              </a:tr>
              <a:tr h="3169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TECNOLOGÍA EN GESTIÓN PORTUARIA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223" marR="57223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93370"/>
                  </a:ext>
                </a:extLst>
              </a:tr>
              <a:tr h="3169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dirty="0">
                          <a:effectLst/>
                        </a:rPr>
                        <a:t>TECNOLOGÍA EN LOGÍSTICA</a:t>
                      </a:r>
                      <a:endParaRPr lang="es-CO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223" marR="57223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96259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17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b="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adroTexto 11">
            <a:extLst>
              <a:ext uri="{FF2B5EF4-FFF2-40B4-BE49-F238E27FC236}">
                <a16:creationId xmlns:a16="http://schemas.microsoft.com/office/drawing/2014/main" id="{9CD89A9C-3924-44C2-B94B-2D860E35F2A8}"/>
              </a:ext>
            </a:extLst>
          </p:cNvPr>
          <p:cNvSpPr txBox="1"/>
          <p:nvPr/>
        </p:nvSpPr>
        <p:spPr>
          <a:xfrm>
            <a:off x="6569609" y="138891"/>
            <a:ext cx="2420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/>
              <a:t>FORMACIÓN VIRTUAL</a:t>
            </a:r>
            <a:endParaRPr lang="es-CO" b="1" dirty="0"/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F639B7C3-B764-4BF3-878B-55C16F1ACD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0419849"/>
              </p:ext>
            </p:extLst>
          </p:nvPr>
        </p:nvGraphicFramePr>
        <p:xfrm>
          <a:off x="1097280" y="692187"/>
          <a:ext cx="7666892" cy="5006521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555052">
                  <a:extLst>
                    <a:ext uri="{9D8B030D-6E8A-4147-A177-3AD203B41FA5}">
                      <a16:colId xmlns:a16="http://schemas.microsoft.com/office/drawing/2014/main" val="1312072135"/>
                    </a:ext>
                  </a:extLst>
                </a:gridCol>
                <a:gridCol w="2555920">
                  <a:extLst>
                    <a:ext uri="{9D8B030D-6E8A-4147-A177-3AD203B41FA5}">
                      <a16:colId xmlns:a16="http://schemas.microsoft.com/office/drawing/2014/main" val="1528668022"/>
                    </a:ext>
                  </a:extLst>
                </a:gridCol>
                <a:gridCol w="2555920">
                  <a:extLst>
                    <a:ext uri="{9D8B030D-6E8A-4147-A177-3AD203B41FA5}">
                      <a16:colId xmlns:a16="http://schemas.microsoft.com/office/drawing/2014/main" val="4165414309"/>
                    </a:ext>
                  </a:extLst>
                </a:gridCol>
              </a:tblGrid>
              <a:tr h="349906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b="1" dirty="0">
                          <a:effectLst/>
                        </a:rPr>
                        <a:t>UNIVERSIDAD NACIONAL ABIERTA Y A DISTANCIA UNAD</a:t>
                      </a:r>
                      <a:endParaRPr lang="es-CO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158" marR="55158" marT="0" marB="0" anchor="ctr"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7633473"/>
                  </a:ext>
                </a:extLst>
              </a:tr>
              <a:tr h="30948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b="1">
                          <a:effectLst/>
                        </a:rPr>
                        <a:t>PROGRAMA</a:t>
                      </a:r>
                      <a:endParaRPr lang="es-CO" sz="1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158" marR="551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b="1">
                          <a:effectLst/>
                        </a:rPr>
                        <a:t>MUNICIPIO DE OFERTA</a:t>
                      </a:r>
                      <a:endParaRPr lang="es-CO" sz="1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158" marR="551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b="1" dirty="0">
                          <a:effectLst/>
                        </a:rPr>
                        <a:t>METODOLOGÍA</a:t>
                      </a:r>
                      <a:endParaRPr lang="es-CO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158" marR="55158" marT="0" marB="0" anchor="ctr"/>
                </a:tc>
                <a:extLst>
                  <a:ext uri="{0D108BD9-81ED-4DB2-BD59-A6C34878D82A}">
                    <a16:rowId xmlns:a16="http://schemas.microsoft.com/office/drawing/2014/main" val="2839839008"/>
                  </a:ext>
                </a:extLst>
              </a:tr>
              <a:tr h="4743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dirty="0">
                          <a:effectLst/>
                        </a:rPr>
                        <a:t>TECNOLOGÍA EN AUTOMATIZACIÓN ELECTRÓNICA INDUSTRIAL</a:t>
                      </a:r>
                      <a:endParaRPr lang="es-CO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158" marR="55158" marT="0" marB="0" anchor="ctr"/>
                </a:tc>
                <a:tc rowSpan="17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MEDELLÍN 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158" marR="55158" marT="0" marB="0" anchor="ctr"/>
                </a:tc>
                <a:tc rowSpan="17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dirty="0">
                          <a:effectLst/>
                        </a:rPr>
                        <a:t>VIRTUAL</a:t>
                      </a:r>
                      <a:endParaRPr lang="es-CO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158" marR="55158" marT="0" marB="0" anchor="ctr"/>
                </a:tc>
                <a:extLst>
                  <a:ext uri="{0D108BD9-81ED-4DB2-BD59-A6C34878D82A}">
                    <a16:rowId xmlns:a16="http://schemas.microsoft.com/office/drawing/2014/main" val="2862035849"/>
                  </a:ext>
                </a:extLst>
              </a:tr>
              <a:tr h="3235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TECNOLOGÍA EN GESTIÓN COMERCIAL Y DE NEGOCIOS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158" marR="55158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6381999"/>
                  </a:ext>
                </a:extLst>
              </a:tr>
              <a:tr h="3415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TECNOLOGÍA EN GESTIÓN DE OBRAS CIVILES Y CONSTRUCCIONES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158" marR="55158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7561243"/>
                  </a:ext>
                </a:extLst>
              </a:tr>
              <a:tr h="3516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TECNOLOGÍA EN GESTIÓN DE REDES INALÁMBRICAS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158" marR="55158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431705"/>
                  </a:ext>
                </a:extLst>
              </a:tr>
              <a:tr h="2391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TECNOLOGÍA EN GESTIÓN JURÍDICA DE LA INFORMACIÓN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158" marR="55158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6190123"/>
                  </a:ext>
                </a:extLst>
              </a:tr>
              <a:tr h="3027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TECNOLOGÍA EN LOGÍSTICA INDUSTRIAL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158" marR="55158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5283319"/>
                  </a:ext>
                </a:extLst>
              </a:tr>
              <a:tr h="1942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TECNOLOGÍA EN PRODUCCIÓN DE AUDIO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158" marR="55158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6223800"/>
                  </a:ext>
                </a:extLst>
              </a:tr>
              <a:tr h="3437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TECNOLOGÍA EN SEGURIDAD Y SALUD EN EL TRABAJO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158" marR="55158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5235255"/>
                  </a:ext>
                </a:extLst>
              </a:tr>
              <a:tr h="3027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ADMINISTRACIÓN DE EMPRESAS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158" marR="55158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045119"/>
                  </a:ext>
                </a:extLst>
              </a:tr>
              <a:tr h="3027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ADMINISTRACIÓN EN SALUD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158" marR="55158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090628"/>
                  </a:ext>
                </a:extLst>
              </a:tr>
              <a:tr h="1479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ARTES VISUALES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158" marR="55158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1954302"/>
                  </a:ext>
                </a:extLst>
              </a:tr>
              <a:tr h="1479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CIENCIA POLÍTICA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158" marR="55158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3835974"/>
                  </a:ext>
                </a:extLst>
              </a:tr>
              <a:tr h="1479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COMUNICACIÓN SOCIAL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158" marR="55158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576130"/>
                  </a:ext>
                </a:extLst>
              </a:tr>
              <a:tr h="1479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CONTADURÍA PUBLICA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158" marR="55158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3220893"/>
                  </a:ext>
                </a:extLst>
              </a:tr>
              <a:tr h="1479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DISEÑO INDUSTRIAL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158" marR="55158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537725"/>
                  </a:ext>
                </a:extLst>
              </a:tr>
              <a:tr h="1479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</a:rPr>
                        <a:t>ECONOMÍA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158" marR="55158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1196354"/>
                  </a:ext>
                </a:extLst>
              </a:tr>
              <a:tr h="1479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dirty="0">
                          <a:effectLst/>
                        </a:rPr>
                        <a:t>FILOSOFÍA</a:t>
                      </a:r>
                      <a:endParaRPr lang="es-CO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158" marR="55158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13157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3688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b="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adroTexto 11">
            <a:extLst>
              <a:ext uri="{FF2B5EF4-FFF2-40B4-BE49-F238E27FC236}">
                <a16:creationId xmlns:a16="http://schemas.microsoft.com/office/drawing/2014/main" id="{9CD89A9C-3924-44C2-B94B-2D860E35F2A8}"/>
              </a:ext>
            </a:extLst>
          </p:cNvPr>
          <p:cNvSpPr txBox="1"/>
          <p:nvPr/>
        </p:nvSpPr>
        <p:spPr>
          <a:xfrm>
            <a:off x="6569609" y="138891"/>
            <a:ext cx="2420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/>
              <a:t>FORMACIÓN VIRTUAL</a:t>
            </a:r>
            <a:endParaRPr lang="es-CO" b="1" dirty="0"/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5DD83363-1FC9-411C-8F7C-08269458B9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7723488"/>
              </p:ext>
            </p:extLst>
          </p:nvPr>
        </p:nvGraphicFramePr>
        <p:xfrm>
          <a:off x="1125414" y="508223"/>
          <a:ext cx="7540283" cy="553039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512859">
                  <a:extLst>
                    <a:ext uri="{9D8B030D-6E8A-4147-A177-3AD203B41FA5}">
                      <a16:colId xmlns:a16="http://schemas.microsoft.com/office/drawing/2014/main" val="210775543"/>
                    </a:ext>
                  </a:extLst>
                </a:gridCol>
                <a:gridCol w="2513712">
                  <a:extLst>
                    <a:ext uri="{9D8B030D-6E8A-4147-A177-3AD203B41FA5}">
                      <a16:colId xmlns:a16="http://schemas.microsoft.com/office/drawing/2014/main" val="3774187958"/>
                    </a:ext>
                  </a:extLst>
                </a:gridCol>
                <a:gridCol w="2513712">
                  <a:extLst>
                    <a:ext uri="{9D8B030D-6E8A-4147-A177-3AD203B41FA5}">
                      <a16:colId xmlns:a16="http://schemas.microsoft.com/office/drawing/2014/main" val="1342031633"/>
                    </a:ext>
                  </a:extLst>
                </a:gridCol>
              </a:tblGrid>
              <a:tr h="262671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50" b="1" dirty="0">
                          <a:effectLst/>
                        </a:rPr>
                        <a:t>UNIVERSIDAD NACIONAL ABIERTA Y A DISTANCIA UNAD</a:t>
                      </a:r>
                      <a:endParaRPr lang="es-CO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10" marR="57310" marT="0" marB="0" anchor="ctr"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6217994"/>
                  </a:ext>
                </a:extLst>
              </a:tr>
              <a:tr h="23640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50" b="1">
                          <a:effectLst/>
                        </a:rPr>
                        <a:t>PROGRAMA</a:t>
                      </a:r>
                      <a:endParaRPr lang="es-CO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10" marR="573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50" b="1">
                          <a:effectLst/>
                        </a:rPr>
                        <a:t>MUNICIPIO DE OFERTA</a:t>
                      </a:r>
                      <a:endParaRPr lang="es-CO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10" marR="573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50" b="1" dirty="0">
                          <a:effectLst/>
                        </a:rPr>
                        <a:t>METODOLOGÍA</a:t>
                      </a:r>
                      <a:endParaRPr lang="es-CO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10" marR="57310" marT="0" marB="0" anchor="ctr"/>
                </a:tc>
                <a:extLst>
                  <a:ext uri="{0D108BD9-81ED-4DB2-BD59-A6C34878D82A}">
                    <a16:rowId xmlns:a16="http://schemas.microsoft.com/office/drawing/2014/main" val="1698303565"/>
                  </a:ext>
                </a:extLst>
              </a:tr>
              <a:tr h="1559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50">
                          <a:effectLst/>
                        </a:rPr>
                        <a:t>GESTIÓN DEPORTIVA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10" marR="57310" marT="0" marB="0" anchor="ctr"/>
                </a:tc>
                <a:tc rowSpan="1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50">
                          <a:effectLst/>
                        </a:rPr>
                        <a:t>MEDELLÍN 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10" marR="57310" marT="0" marB="0" anchor="ctr"/>
                </a:tc>
                <a:tc rowSpan="1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50">
                          <a:effectLst/>
                        </a:rPr>
                        <a:t>VIRTUAL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10" marR="57310" marT="0" marB="0" anchor="ctr"/>
                </a:tc>
                <a:extLst>
                  <a:ext uri="{0D108BD9-81ED-4DB2-BD59-A6C34878D82A}">
                    <a16:rowId xmlns:a16="http://schemas.microsoft.com/office/drawing/2014/main" val="1780861774"/>
                  </a:ext>
                </a:extLst>
              </a:tr>
              <a:tr h="3192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50">
                          <a:effectLst/>
                        </a:rPr>
                        <a:t>INGENIERÍA DE ALIMENTOS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10" marR="5731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5210157"/>
                  </a:ext>
                </a:extLst>
              </a:tr>
              <a:tr h="1559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50">
                          <a:effectLst/>
                        </a:rPr>
                        <a:t>INGENIERÍA DE SISTEMAS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10" marR="5731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9876138"/>
                  </a:ext>
                </a:extLst>
              </a:tr>
              <a:tr h="1559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50">
                          <a:effectLst/>
                        </a:rPr>
                        <a:t>INGENIERÍA INDUSTRIAL.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10" marR="5731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8708718"/>
                  </a:ext>
                </a:extLst>
              </a:tr>
              <a:tr h="1559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50">
                          <a:effectLst/>
                        </a:rPr>
                        <a:t>INGENIERÍA MULTIMEDIA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10" marR="5731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3247074"/>
                  </a:ext>
                </a:extLst>
              </a:tr>
              <a:tr h="3122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50" dirty="0">
                          <a:effectLst/>
                        </a:rPr>
                        <a:t>LICENCIATURA EN LENGUAS EXTRANJERAS CON ÉNFASIS EN INGLES</a:t>
                      </a:r>
                      <a:endParaRPr lang="es-CO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10" marR="5731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7486141"/>
                  </a:ext>
                </a:extLst>
              </a:tr>
              <a:tr h="3192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50">
                          <a:effectLst/>
                        </a:rPr>
                        <a:t>LICENCIATURA EN MATEMÁTICAS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10" marR="5731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9457850"/>
                  </a:ext>
                </a:extLst>
              </a:tr>
              <a:tr h="3192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50">
                          <a:effectLst/>
                        </a:rPr>
                        <a:t>LICENCIATURA EN PEDAGOGÍA INFANTIL.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10" marR="5731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8238572"/>
                  </a:ext>
                </a:extLst>
              </a:tr>
              <a:tr h="1559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50">
                          <a:effectLst/>
                        </a:rPr>
                        <a:t>MÚSICA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10" marR="5731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3939537"/>
                  </a:ext>
                </a:extLst>
              </a:tr>
              <a:tr h="2164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50">
                          <a:effectLst/>
                        </a:rPr>
                        <a:t>NEGOCIOS INTERNACIONALES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10" marR="5731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393207"/>
                  </a:ext>
                </a:extLst>
              </a:tr>
              <a:tr h="1559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50">
                          <a:effectLst/>
                        </a:rPr>
                        <a:t>SOCIOLOGÍA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10" marR="5731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4787278"/>
                  </a:ext>
                </a:extLst>
              </a:tr>
              <a:tr h="342861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50" b="1" dirty="0">
                          <a:effectLst/>
                        </a:rPr>
                        <a:t>UNIVERSIDAD DE ANTIOQUIA</a:t>
                      </a:r>
                      <a:endParaRPr lang="es-CO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10" marR="57310" marT="0" marB="0" anchor="ctr"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8761900"/>
                  </a:ext>
                </a:extLst>
              </a:tr>
              <a:tr h="2596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50" b="1">
                          <a:effectLst/>
                        </a:rPr>
                        <a:t>PROGRAMA</a:t>
                      </a:r>
                      <a:endParaRPr lang="es-CO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10" marR="573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50" b="1">
                          <a:effectLst/>
                        </a:rPr>
                        <a:t>MUNICIPIO DE OFERTA</a:t>
                      </a:r>
                      <a:endParaRPr lang="es-CO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10" marR="573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50" b="1" dirty="0">
                          <a:effectLst/>
                        </a:rPr>
                        <a:t>METODOLOGÍA</a:t>
                      </a:r>
                      <a:endParaRPr lang="es-CO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10" marR="57310" marT="0" marB="0" anchor="ctr"/>
                </a:tc>
                <a:extLst>
                  <a:ext uri="{0D108BD9-81ED-4DB2-BD59-A6C34878D82A}">
                    <a16:rowId xmlns:a16="http://schemas.microsoft.com/office/drawing/2014/main" val="1950344542"/>
                  </a:ext>
                </a:extLst>
              </a:tr>
              <a:tr h="4824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50">
                          <a:effectLst/>
                        </a:rPr>
                        <a:t>TECNOLOGÍA EN GESTIÓN DE INSUMOS AGROPECUARIOS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10" marR="57310" marT="0" marB="0" anchor="ctr"/>
                </a:tc>
                <a:tc row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50">
                          <a:effectLst/>
                        </a:rPr>
                        <a:t>MEDELLÍN 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10" marR="57310" marT="0" marB="0" anchor="ctr"/>
                </a:tc>
                <a:tc rowSpan="7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50" dirty="0">
                          <a:effectLst/>
                        </a:rPr>
                        <a:t>VIRTUAL</a:t>
                      </a:r>
                      <a:endParaRPr lang="es-CO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10" marR="57310" marT="0" marB="0" anchor="ctr"/>
                </a:tc>
                <a:extLst>
                  <a:ext uri="{0D108BD9-81ED-4DB2-BD59-A6C34878D82A}">
                    <a16:rowId xmlns:a16="http://schemas.microsoft.com/office/drawing/2014/main" val="3617292425"/>
                  </a:ext>
                </a:extLst>
              </a:tr>
              <a:tr h="1559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50">
                          <a:effectLst/>
                        </a:rPr>
                        <a:t>INGENIERÍA AMBIENTAL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10" marR="5731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9582445"/>
                  </a:ext>
                </a:extLst>
              </a:tr>
              <a:tr h="1559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50">
                          <a:effectLst/>
                        </a:rPr>
                        <a:t>INGENIERÍA DE SISTEMAS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10" marR="5731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291200"/>
                  </a:ext>
                </a:extLst>
              </a:tr>
              <a:tr h="3192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50">
                          <a:effectLst/>
                        </a:rPr>
                        <a:t>INGENIERÍA DE TELECOMUNICACIONES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10" marR="5731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3799870"/>
                  </a:ext>
                </a:extLst>
              </a:tr>
              <a:tr h="1559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50">
                          <a:effectLst/>
                        </a:rPr>
                        <a:t>INGENIERÍA INDUSTRIAL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10" marR="5731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625176"/>
                  </a:ext>
                </a:extLst>
              </a:tr>
              <a:tr h="4824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50">
                          <a:effectLst/>
                        </a:rPr>
                        <a:t>LICENCIATURA EN EDUCACIÓN BÁSICA PRIMARIA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10" marR="5731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1653735"/>
                  </a:ext>
                </a:extLst>
              </a:tr>
              <a:tr h="1559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50">
                          <a:effectLst/>
                        </a:rPr>
                        <a:t>INGENIERÍA BIOQUÍMICA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10" marR="573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50" dirty="0">
                          <a:effectLst/>
                        </a:rPr>
                        <a:t>EL CARMEN DE VIBORAL </a:t>
                      </a:r>
                      <a:endParaRPr lang="es-CO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10" marR="5731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16626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6015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b="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273DF9B0-CC3F-4495-85B8-179770A198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6217164"/>
              </p:ext>
            </p:extLst>
          </p:nvPr>
        </p:nvGraphicFramePr>
        <p:xfrm>
          <a:off x="926432" y="1506627"/>
          <a:ext cx="7796462" cy="298115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598232">
                  <a:extLst>
                    <a:ext uri="{9D8B030D-6E8A-4147-A177-3AD203B41FA5}">
                      <a16:colId xmlns:a16="http://schemas.microsoft.com/office/drawing/2014/main" val="2242231988"/>
                    </a:ext>
                  </a:extLst>
                </a:gridCol>
                <a:gridCol w="2599115">
                  <a:extLst>
                    <a:ext uri="{9D8B030D-6E8A-4147-A177-3AD203B41FA5}">
                      <a16:colId xmlns:a16="http://schemas.microsoft.com/office/drawing/2014/main" val="2663769482"/>
                    </a:ext>
                  </a:extLst>
                </a:gridCol>
                <a:gridCol w="2599115">
                  <a:extLst>
                    <a:ext uri="{9D8B030D-6E8A-4147-A177-3AD203B41FA5}">
                      <a16:colId xmlns:a16="http://schemas.microsoft.com/office/drawing/2014/main" val="1690173414"/>
                    </a:ext>
                  </a:extLst>
                </a:gridCol>
              </a:tblGrid>
              <a:tr h="350675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</a:rPr>
                        <a:t>UNIVERSIDAD DE ANTIOQUIA</a:t>
                      </a:r>
                      <a:endParaRPr lang="es-CO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2698142"/>
                  </a:ext>
                </a:extLst>
              </a:tr>
              <a:tr h="4612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</a:rPr>
                        <a:t>PROGRAMA</a:t>
                      </a:r>
                      <a:endParaRPr lang="es-CO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>
                          <a:effectLst/>
                        </a:rPr>
                        <a:t>MUNICIPIO DE OFERTA</a:t>
                      </a:r>
                      <a:endParaRPr lang="es-CO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</a:rPr>
                        <a:t>METODOLOGÍA</a:t>
                      </a:r>
                      <a:endParaRPr lang="es-CO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14971676"/>
                  </a:ext>
                </a:extLst>
              </a:tr>
              <a:tr h="4558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TECNOLOGÍA EN SANEAMIENTO AMBIENTAL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effectLst/>
                        </a:rPr>
                        <a:t>PUERTO BERRIO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PRESENCIAL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28892917"/>
                  </a:ext>
                </a:extLst>
              </a:tr>
              <a:tr h="2227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PSICOLOGÍA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4788755"/>
                  </a:ext>
                </a:extLst>
              </a:tr>
              <a:tr h="2227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ZOOTECNIA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5794254"/>
                  </a:ext>
                </a:extLst>
              </a:tr>
              <a:tr h="350675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</a:rPr>
                        <a:t>SENA</a:t>
                      </a:r>
                      <a:endParaRPr lang="es-CO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1005971"/>
                  </a:ext>
                </a:extLst>
              </a:tr>
              <a:tr h="4612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>
                          <a:effectLst/>
                        </a:rPr>
                        <a:t>PROGRAMA</a:t>
                      </a:r>
                      <a:endParaRPr lang="es-CO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>
                          <a:effectLst/>
                        </a:rPr>
                        <a:t>MUNICIPIO DE OFERTA</a:t>
                      </a:r>
                      <a:endParaRPr lang="es-CO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</a:rPr>
                        <a:t>METODOLOGÍA</a:t>
                      </a:r>
                      <a:endParaRPr lang="es-CO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8257916"/>
                  </a:ext>
                </a:extLst>
              </a:tr>
              <a:tr h="4558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effectLst/>
                        </a:rPr>
                        <a:t>TECNOLOGÍA EN GESTIÓN DE REDES DE DATOS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effectLst/>
                        </a:rPr>
                        <a:t>PUERTO BERRIO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effectLst/>
                        </a:rPr>
                        <a:t>PRESENCIAL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16742106"/>
                  </a:ext>
                </a:extLst>
              </a:tr>
            </a:tbl>
          </a:graphicData>
        </a:graphic>
      </p:graphicFrame>
      <p:sp>
        <p:nvSpPr>
          <p:cNvPr id="12" name="CuadroTexto 11">
            <a:extLst>
              <a:ext uri="{FF2B5EF4-FFF2-40B4-BE49-F238E27FC236}">
                <a16:creationId xmlns:a16="http://schemas.microsoft.com/office/drawing/2014/main" id="{9CD89A9C-3924-44C2-B94B-2D860E35F2A8}"/>
              </a:ext>
            </a:extLst>
          </p:cNvPr>
          <p:cNvSpPr txBox="1"/>
          <p:nvPr/>
        </p:nvSpPr>
        <p:spPr>
          <a:xfrm>
            <a:off x="6460957" y="133510"/>
            <a:ext cx="24392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/>
              <a:t>MAGDALENA MEDIO</a:t>
            </a:r>
            <a:endParaRPr lang="es-CO" b="1" dirty="0"/>
          </a:p>
        </p:txBody>
      </p:sp>
    </p:spTree>
    <p:extLst>
      <p:ext uri="{BB962C8B-B14F-4D97-AF65-F5344CB8AC3E}">
        <p14:creationId xmlns:p14="http://schemas.microsoft.com/office/powerpoint/2010/main" val="3263150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b="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adroTexto 11">
            <a:extLst>
              <a:ext uri="{FF2B5EF4-FFF2-40B4-BE49-F238E27FC236}">
                <a16:creationId xmlns:a16="http://schemas.microsoft.com/office/drawing/2014/main" id="{9CD89A9C-3924-44C2-B94B-2D860E35F2A8}"/>
              </a:ext>
            </a:extLst>
          </p:cNvPr>
          <p:cNvSpPr txBox="1"/>
          <p:nvPr/>
        </p:nvSpPr>
        <p:spPr>
          <a:xfrm>
            <a:off x="6569609" y="138891"/>
            <a:ext cx="2420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/>
              <a:t>FORMACIÓN VIRTUAL</a:t>
            </a:r>
            <a:endParaRPr lang="es-CO" b="1" dirty="0"/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93E31F0D-4FDF-4B8C-98B7-99F1801A53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3582832"/>
              </p:ext>
            </p:extLst>
          </p:nvPr>
        </p:nvGraphicFramePr>
        <p:xfrm>
          <a:off x="1266092" y="1079434"/>
          <a:ext cx="7230794" cy="4699131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409718">
                  <a:extLst>
                    <a:ext uri="{9D8B030D-6E8A-4147-A177-3AD203B41FA5}">
                      <a16:colId xmlns:a16="http://schemas.microsoft.com/office/drawing/2014/main" val="670740149"/>
                    </a:ext>
                  </a:extLst>
                </a:gridCol>
                <a:gridCol w="2410538">
                  <a:extLst>
                    <a:ext uri="{9D8B030D-6E8A-4147-A177-3AD203B41FA5}">
                      <a16:colId xmlns:a16="http://schemas.microsoft.com/office/drawing/2014/main" val="180293513"/>
                    </a:ext>
                  </a:extLst>
                </a:gridCol>
                <a:gridCol w="2410538">
                  <a:extLst>
                    <a:ext uri="{9D8B030D-6E8A-4147-A177-3AD203B41FA5}">
                      <a16:colId xmlns:a16="http://schemas.microsoft.com/office/drawing/2014/main" val="1637415034"/>
                    </a:ext>
                  </a:extLst>
                </a:gridCol>
              </a:tblGrid>
              <a:tr h="437175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</a:rPr>
                        <a:t>INSTITUCIÓN UNIVERSITARIA DIGITAL DE ANTIOQUIA -IU. DIGITAL</a:t>
                      </a:r>
                      <a:endParaRPr lang="es-CO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9837684"/>
                  </a:ext>
                </a:extLst>
              </a:tr>
              <a:tr h="4220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>
                          <a:effectLst/>
                        </a:rPr>
                        <a:t>PROGRAMA</a:t>
                      </a:r>
                      <a:endParaRPr lang="es-CO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</a:rPr>
                        <a:t>MUNICIPIO DE OFERTA</a:t>
                      </a:r>
                      <a:endParaRPr lang="es-CO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</a:rPr>
                        <a:t>METODOLOGÍA</a:t>
                      </a:r>
                      <a:endParaRPr lang="es-CO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32679103"/>
                  </a:ext>
                </a:extLst>
              </a:tr>
              <a:tr h="4046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TECNOLOGÍA EN DESARROLLO COMUNITARIO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10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MEDELLÍN 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10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VIRTUAL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93890420"/>
                  </a:ext>
                </a:extLst>
              </a:tr>
              <a:tr h="4046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TECNOLOGÍA EN DESARROLLO DE SOFTWARE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7440106"/>
                  </a:ext>
                </a:extLst>
              </a:tr>
              <a:tr h="4046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TECNOLOGÍA EN GESTIÓN CATASTRAL Y AGRIMENSURA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112968"/>
                  </a:ext>
                </a:extLst>
              </a:tr>
              <a:tr h="4046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ADMINISTRACIÓN DE EMPRESAS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5640159"/>
                  </a:ext>
                </a:extLst>
              </a:tr>
              <a:tr h="6116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ADMINISTRACIÓN DE EMPRESAS TURÍSTICAS Y HOTELERAS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208027"/>
                  </a:ext>
                </a:extLst>
              </a:tr>
              <a:tr h="6116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ADMINISTRACIÓN EN SEGURIDAD Y SALUD EN EL TRABAJO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5437253"/>
                  </a:ext>
                </a:extLst>
              </a:tr>
              <a:tr h="1977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CIENCIAS AMBIENTALES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2258230"/>
                  </a:ext>
                </a:extLst>
              </a:tr>
              <a:tr h="1977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INGENIERÍA MECATRÓNICA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8204252"/>
                  </a:ext>
                </a:extLst>
              </a:tr>
              <a:tr h="4046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PUBLICIDAD Y MERCADEO DIGITAL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1489984"/>
                  </a:ext>
                </a:extLst>
              </a:tr>
              <a:tr h="1977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effectLst/>
                        </a:rPr>
                        <a:t>TRABAJO SOCIAL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55122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5096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b="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adroTexto 11">
            <a:extLst>
              <a:ext uri="{FF2B5EF4-FFF2-40B4-BE49-F238E27FC236}">
                <a16:creationId xmlns:a16="http://schemas.microsoft.com/office/drawing/2014/main" id="{9CD89A9C-3924-44C2-B94B-2D860E35F2A8}"/>
              </a:ext>
            </a:extLst>
          </p:cNvPr>
          <p:cNvSpPr txBox="1"/>
          <p:nvPr/>
        </p:nvSpPr>
        <p:spPr>
          <a:xfrm>
            <a:off x="6569609" y="138891"/>
            <a:ext cx="2420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/>
              <a:t>FORMACIÓN VIRTUAL</a:t>
            </a:r>
            <a:endParaRPr lang="es-CO" b="1" dirty="0"/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9D616B8D-F487-42BB-B2F9-1A5B76E76B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6249872"/>
              </p:ext>
            </p:extLst>
          </p:nvPr>
        </p:nvGraphicFramePr>
        <p:xfrm>
          <a:off x="914400" y="1363988"/>
          <a:ext cx="7745506" cy="1737799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359696">
                  <a:extLst>
                    <a:ext uri="{9D8B030D-6E8A-4147-A177-3AD203B41FA5}">
                      <a16:colId xmlns:a16="http://schemas.microsoft.com/office/drawing/2014/main" val="2244776432"/>
                    </a:ext>
                  </a:extLst>
                </a:gridCol>
                <a:gridCol w="2217731">
                  <a:extLst>
                    <a:ext uri="{9D8B030D-6E8A-4147-A177-3AD203B41FA5}">
                      <a16:colId xmlns:a16="http://schemas.microsoft.com/office/drawing/2014/main" val="3711307556"/>
                    </a:ext>
                  </a:extLst>
                </a:gridCol>
                <a:gridCol w="2168079">
                  <a:extLst>
                    <a:ext uri="{9D8B030D-6E8A-4147-A177-3AD203B41FA5}">
                      <a16:colId xmlns:a16="http://schemas.microsoft.com/office/drawing/2014/main" val="1841636926"/>
                    </a:ext>
                  </a:extLst>
                </a:gridCol>
              </a:tblGrid>
              <a:tr h="357782">
                <a:tc gridSpan="3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FUNDACIÓN UNIVERSITARIA MARÍA CANO</a:t>
                      </a:r>
                    </a:p>
                  </a:txBody>
                  <a:tcPr marL="44450" marR="44450" marT="0" marB="0" anchor="ctr"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2095300"/>
                  </a:ext>
                </a:extLst>
              </a:tr>
              <a:tr h="3577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PROGRAMA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MUNICIPIO DE OFERTA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METODOLOGÍA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510637201"/>
                  </a:ext>
                </a:extLst>
              </a:tr>
              <a:tr h="3407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ADMINISTRACIÓN DE EMPRESAS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MEDELLÍN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</a:t>
                      </a:r>
                      <a:r>
                        <a:rPr lang="es-CO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IRTUAL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983453237"/>
                  </a:ext>
                </a:extLst>
              </a:tr>
              <a:tr h="3407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CONTADURÍA PUBLICA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0014445"/>
                  </a:ext>
                </a:extLst>
              </a:tr>
              <a:tr h="3407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effectLst/>
                        </a:rPr>
                        <a:t>NEGOCIOS INTERNACIONALES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65435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386615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179E94F8-988C-9149-AAF7-6356FD28A7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245" y="0"/>
            <a:ext cx="8875755" cy="6858000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ED399F1E-47D9-174F-AF84-7668B7871FE6}"/>
              </a:ext>
            </a:extLst>
          </p:cNvPr>
          <p:cNvSpPr/>
          <p:nvPr/>
        </p:nvSpPr>
        <p:spPr>
          <a:xfrm>
            <a:off x="438086" y="2303537"/>
            <a:ext cx="760476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4400" b="1" dirty="0">
                <a:latin typeface="Calibri" panose="020F0502020204030204" pitchFamily="34" charset="0"/>
                <a:cs typeface="Calibri" panose="020F0502020204030204" pitchFamily="34" charset="0"/>
              </a:rPr>
              <a:t>REGIÓN NORDESTE</a:t>
            </a:r>
            <a:endParaRPr lang="es-CO" sz="4400" b="1" dirty="0">
              <a:solidFill>
                <a:srgbClr val="E94E1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6704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b="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adroTexto 11">
            <a:extLst>
              <a:ext uri="{FF2B5EF4-FFF2-40B4-BE49-F238E27FC236}">
                <a16:creationId xmlns:a16="http://schemas.microsoft.com/office/drawing/2014/main" id="{9CD89A9C-3924-44C2-B94B-2D860E35F2A8}"/>
              </a:ext>
            </a:extLst>
          </p:cNvPr>
          <p:cNvSpPr txBox="1"/>
          <p:nvPr/>
        </p:nvSpPr>
        <p:spPr>
          <a:xfrm>
            <a:off x="7182853" y="133510"/>
            <a:ext cx="17173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/>
              <a:t>NORDESTE</a:t>
            </a:r>
            <a:endParaRPr lang="es-CO" b="1" dirty="0"/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8BA95619-32F8-4EC5-86DD-05B421C45B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446036"/>
              </p:ext>
            </p:extLst>
          </p:nvPr>
        </p:nvGraphicFramePr>
        <p:xfrm>
          <a:off x="673769" y="1650363"/>
          <a:ext cx="7796462" cy="241425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598232">
                  <a:extLst>
                    <a:ext uri="{9D8B030D-6E8A-4147-A177-3AD203B41FA5}">
                      <a16:colId xmlns:a16="http://schemas.microsoft.com/office/drawing/2014/main" val="49212117"/>
                    </a:ext>
                  </a:extLst>
                </a:gridCol>
                <a:gridCol w="2599115">
                  <a:extLst>
                    <a:ext uri="{9D8B030D-6E8A-4147-A177-3AD203B41FA5}">
                      <a16:colId xmlns:a16="http://schemas.microsoft.com/office/drawing/2014/main" val="381391884"/>
                    </a:ext>
                  </a:extLst>
                </a:gridCol>
                <a:gridCol w="2599115">
                  <a:extLst>
                    <a:ext uri="{9D8B030D-6E8A-4147-A177-3AD203B41FA5}">
                      <a16:colId xmlns:a16="http://schemas.microsoft.com/office/drawing/2014/main" val="384118528"/>
                    </a:ext>
                  </a:extLst>
                </a:gridCol>
              </a:tblGrid>
              <a:tr h="397042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</a:rPr>
                        <a:t>UNIVERSIDAD DE ANTIOQUIA</a:t>
                      </a:r>
                      <a:endParaRPr lang="es-CO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6420593"/>
                  </a:ext>
                </a:extLst>
              </a:tr>
              <a:tr h="36935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</a:rPr>
                        <a:t>PROGRAMA</a:t>
                      </a:r>
                      <a:endParaRPr lang="es-CO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</a:rPr>
                        <a:t>MUNICIPIO DE OFERTA</a:t>
                      </a:r>
                      <a:endParaRPr lang="es-CO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</a:rPr>
                        <a:t>METODOLOGÍA</a:t>
                      </a:r>
                      <a:endParaRPr lang="es-CO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48771674"/>
                  </a:ext>
                </a:extLst>
              </a:tr>
              <a:tr h="3650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LICENCIATURA EN EDUCACIÓN FÍSICA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AMALFI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PRESENCIAL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4236629"/>
                  </a:ext>
                </a:extLst>
              </a:tr>
              <a:tr h="3660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TÉCNICA PROFESIONAL AGROPECUARIO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9379264"/>
                  </a:ext>
                </a:extLst>
              </a:tr>
              <a:tr h="3650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effectLst/>
                        </a:rPr>
                        <a:t>ADMINISTRACIÓN DE EMPRESAS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effectLst/>
                        </a:rPr>
                        <a:t>SEGOVIA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PRESENCIAL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51437884"/>
                  </a:ext>
                </a:extLst>
              </a:tr>
              <a:tr h="5517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effectLst/>
                        </a:rPr>
                        <a:t>TECNOLOGÍA EN ADMINISTRACIÓN DE SERVICIOS DE SALUD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29451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4201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179E94F8-988C-9149-AAF7-6356FD28A7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245" y="0"/>
            <a:ext cx="8875755" cy="6858000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ED399F1E-47D9-174F-AF84-7668B7871FE6}"/>
              </a:ext>
            </a:extLst>
          </p:cNvPr>
          <p:cNvSpPr/>
          <p:nvPr/>
        </p:nvSpPr>
        <p:spPr>
          <a:xfrm>
            <a:off x="438086" y="2303537"/>
            <a:ext cx="760476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4400" b="1" dirty="0">
                <a:latin typeface="Calibri" panose="020F0502020204030204" pitchFamily="34" charset="0"/>
                <a:cs typeface="Calibri" panose="020F0502020204030204" pitchFamily="34" charset="0"/>
              </a:rPr>
              <a:t>REGIÓN NORTE</a:t>
            </a:r>
            <a:endParaRPr lang="es-CO" sz="4400" b="1" dirty="0">
              <a:solidFill>
                <a:srgbClr val="E94E1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0995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b="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adroTexto 11">
            <a:extLst>
              <a:ext uri="{FF2B5EF4-FFF2-40B4-BE49-F238E27FC236}">
                <a16:creationId xmlns:a16="http://schemas.microsoft.com/office/drawing/2014/main" id="{9CD89A9C-3924-44C2-B94B-2D860E35F2A8}"/>
              </a:ext>
            </a:extLst>
          </p:cNvPr>
          <p:cNvSpPr txBox="1"/>
          <p:nvPr/>
        </p:nvSpPr>
        <p:spPr>
          <a:xfrm>
            <a:off x="7182853" y="133510"/>
            <a:ext cx="17173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/>
              <a:t>NORTE</a:t>
            </a:r>
            <a:endParaRPr lang="es-CO" b="1" dirty="0"/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85202B00-6A1F-4C78-BFD1-37EE0BBD96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2412725"/>
              </p:ext>
            </p:extLst>
          </p:nvPr>
        </p:nvGraphicFramePr>
        <p:xfrm>
          <a:off x="724487" y="1744579"/>
          <a:ext cx="7695026" cy="2695073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564428">
                  <a:extLst>
                    <a:ext uri="{9D8B030D-6E8A-4147-A177-3AD203B41FA5}">
                      <a16:colId xmlns:a16="http://schemas.microsoft.com/office/drawing/2014/main" val="1466348845"/>
                    </a:ext>
                  </a:extLst>
                </a:gridCol>
                <a:gridCol w="2565299">
                  <a:extLst>
                    <a:ext uri="{9D8B030D-6E8A-4147-A177-3AD203B41FA5}">
                      <a16:colId xmlns:a16="http://schemas.microsoft.com/office/drawing/2014/main" val="3071859138"/>
                    </a:ext>
                  </a:extLst>
                </a:gridCol>
                <a:gridCol w="2565299">
                  <a:extLst>
                    <a:ext uri="{9D8B030D-6E8A-4147-A177-3AD203B41FA5}">
                      <a16:colId xmlns:a16="http://schemas.microsoft.com/office/drawing/2014/main" val="789751768"/>
                    </a:ext>
                  </a:extLst>
                </a:gridCol>
              </a:tblGrid>
              <a:tr h="360021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</a:rPr>
                        <a:t>UNIVERSIDAD DE ANTIOQUIA</a:t>
                      </a:r>
                      <a:endParaRPr lang="es-CO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8063494"/>
                  </a:ext>
                </a:extLst>
              </a:tr>
              <a:tr h="47353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>
                          <a:effectLst/>
                        </a:rPr>
                        <a:t>PROGRAMA</a:t>
                      </a:r>
                      <a:endParaRPr lang="es-CO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</a:rPr>
                        <a:t>MUNICIPIO DE OFERTA</a:t>
                      </a:r>
                      <a:endParaRPr lang="es-CO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b="1" dirty="0">
                          <a:effectLst/>
                        </a:rPr>
                        <a:t>METODOLOGÍA</a:t>
                      </a:r>
                      <a:endParaRPr lang="es-CO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42052564"/>
                  </a:ext>
                </a:extLst>
              </a:tr>
              <a:tr h="4680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ADMINISTRACIÓN DE EMPRESAS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YARUMAL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 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PRESENCIAL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 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34292709"/>
                  </a:ext>
                </a:extLst>
              </a:tr>
              <a:tr h="2287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PSICOLOGÍA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8606817"/>
                  </a:ext>
                </a:extLst>
              </a:tr>
              <a:tr h="4680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effectLst/>
                        </a:rPr>
                        <a:t>TÉCNICA PROFESIONAL EN ATENCIÓN PREHOSPITALARIA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7804265"/>
                  </a:ext>
                </a:extLst>
              </a:tr>
              <a:tr h="4680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TECNOLOGÍA EN SANEAMIENTO AMBIENTAL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2432981"/>
                  </a:ext>
                </a:extLst>
              </a:tr>
              <a:tr h="2287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effectLst/>
                        </a:rPr>
                        <a:t>TRABAJO SOCIAL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22062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8898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15E058B5FA48D4E9839ACB0AC22E43A" ma:contentTypeVersion="13" ma:contentTypeDescription="Create a new document." ma:contentTypeScope="" ma:versionID="9b917c12ade84a4c0e8f47a402e4a0fb">
  <xsd:schema xmlns:xsd="http://www.w3.org/2001/XMLSchema" xmlns:xs="http://www.w3.org/2001/XMLSchema" xmlns:p="http://schemas.microsoft.com/office/2006/metadata/properties" xmlns:ns3="9fa94d34-5742-4cd1-bba9-603b4d5ae394" xmlns:ns4="1f31a889-5b20-4403-a920-44a882134de0" targetNamespace="http://schemas.microsoft.com/office/2006/metadata/properties" ma:root="true" ma:fieldsID="5aa649b2bbffe70fe57cddef67689403" ns3:_="" ns4:_="">
    <xsd:import namespace="9fa94d34-5742-4cd1-bba9-603b4d5ae394"/>
    <xsd:import namespace="1f31a889-5b20-4403-a920-44a882134de0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OCR" minOccurs="0"/>
                <xsd:element ref="ns4:MediaServiceDateTaken" minOccurs="0"/>
                <xsd:element ref="ns4:MediaServiceLocation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a94d34-5742-4cd1-bba9-603b4d5ae39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31a889-5b20-4403-a920-44a882134de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3660BE9-CE83-4EE2-B642-D4F76337F1E9}">
  <ds:schemaRefs>
    <ds:schemaRef ds:uri="http://schemas.microsoft.com/office/2006/documentManagement/types"/>
    <ds:schemaRef ds:uri="1f31a889-5b20-4403-a920-44a882134de0"/>
    <ds:schemaRef ds:uri="http://schemas.openxmlformats.org/package/2006/metadata/core-properties"/>
    <ds:schemaRef ds:uri="9fa94d34-5742-4cd1-bba9-603b4d5ae394"/>
    <ds:schemaRef ds:uri="http://purl.org/dc/elements/1.1/"/>
    <ds:schemaRef ds:uri="http://schemas.microsoft.com/office/infopath/2007/PartnerControls"/>
    <ds:schemaRef ds:uri="http://purl.org/dc/dcmitype/"/>
    <ds:schemaRef ds:uri="http://schemas.microsoft.com/office/2006/metadata/properties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F63407B7-CC66-433B-ABA0-23300B19F64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fa94d34-5742-4cd1-bba9-603b4d5ae394"/>
    <ds:schemaRef ds:uri="1f31a889-5b20-4403-a920-44a882134de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5625B1A-CB32-45F3-B92B-1AB10F53E73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8431</TotalTime>
  <Words>2909</Words>
  <Application>Microsoft Office PowerPoint</Application>
  <PresentationFormat>Presentación en pantalla (4:3)</PresentationFormat>
  <Paragraphs>1014</Paragraphs>
  <Slides>51</Slides>
  <Notes>50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51</vt:i4>
      </vt:variant>
    </vt:vector>
  </HeadingPairs>
  <TitlesOfParts>
    <vt:vector size="58" baseType="lpstr">
      <vt:lpstr>Arial</vt:lpstr>
      <vt:lpstr>Calibri</vt:lpstr>
      <vt:lpstr>Calibri Light</vt:lpstr>
      <vt:lpstr>Raleway</vt:lpstr>
      <vt:lpstr>Raleway SemiBold</vt:lpstr>
      <vt:lpstr>Raleway Thin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Presentación, etc</dc:title>
  <dc:creator>Sandra Paola Nohava Bravo</dc:creator>
  <cp:lastModifiedBy>Marisol Ospina Hurtado</cp:lastModifiedBy>
  <cp:revision>417</cp:revision>
  <dcterms:created xsi:type="dcterms:W3CDTF">2020-06-25T03:59:12Z</dcterms:created>
  <dcterms:modified xsi:type="dcterms:W3CDTF">2021-08-20T21:06:59Z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0x010100315E058B5FA48D4E9839ACB0AC22E43A</vt:lpwstr>
  </property>
</Properties>
</file>